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74" r:id="rId1"/>
  </p:sldMasterIdLst>
  <p:notesMasterIdLst>
    <p:notesMasterId r:id="rId7"/>
  </p:notesMasterIdLst>
  <p:handoutMasterIdLst>
    <p:handoutMasterId r:id="rId8"/>
  </p:handoutMasterIdLst>
  <p:sldIdLst>
    <p:sldId id="2147478272" r:id="rId2"/>
    <p:sldId id="2147307950" r:id="rId3"/>
    <p:sldId id="2147308322" r:id="rId4"/>
    <p:sldId id="2147308356" r:id="rId5"/>
    <p:sldId id="2147478464" r:id="rId6"/>
  </p:sldIdLst>
  <p:sldSz cx="12192000" cy="6858000"/>
  <p:notesSz cx="6858000" cy="9144000"/>
  <p:embeddedFontLst>
    <p:embeddedFont>
      <p:font typeface="Amazon Ember" panose="020B0604020202020204" charset="0"/>
      <p:regular r:id="rId9"/>
      <p:bold r:id="rId10"/>
      <p:italic r:id="rId11"/>
      <p:boldItalic r:id="rId12"/>
    </p:embeddedFont>
    <p:embeddedFont>
      <p:font typeface="Amazon Ember Display" panose="020B0604020202020204" charset="0"/>
      <p:regular r:id="rId13"/>
      <p:bold r:id="rId14"/>
      <p:italic r:id="rId15"/>
      <p:boldItalic r:id="rId16"/>
    </p:embeddedFont>
    <p:embeddedFont>
      <p:font typeface="Amazon Ember Mono" panose="020B0604020202020204" charset="0"/>
      <p:regular r:id="rId17"/>
      <p:bold r:id="rId18"/>
      <p:italic r:id="rId19"/>
      <p:boldItalic r:id="rId20"/>
    </p:embeddedFont>
    <p:embeddedFont>
      <p:font typeface="Ember Modern Display Standard"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slides" id="{EC17E99E-D672-4609-B42A-AE99DD1E8900}">
          <p14:sldIdLst>
            <p14:sldId id="2147478272"/>
            <p14:sldId id="2147307950"/>
            <p14:sldId id="2147308322"/>
            <p14:sldId id="2147308356"/>
            <p14:sldId id="2147478464"/>
          </p14:sldIdLst>
        </p14:section>
      </p14:sectionLst>
    </p:ext>
    <p:ext uri="{EFAFB233-063F-42B5-8137-9DF3F51BA10A}">
      <p15:sldGuideLst xmlns:p15="http://schemas.microsoft.com/office/powerpoint/2012/main">
        <p15:guide id="3" orient="horz" pos="2136"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A7A3BD1-DD43-8DBB-6DEC-2ECC8760C411}" name="David Griffith" initials="DG" userId="S::davidg@silverfoxprod.com::d098c8ac-700f-46f0-bf84-2134bdb9d9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2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3099"/>
    <a:srgbClr val="0073E5"/>
    <a:srgbClr val="B32DB2"/>
    <a:srgbClr val="5703B3"/>
    <a:srgbClr val="902599"/>
    <a:srgbClr val="892494"/>
    <a:srgbClr val="FF9900"/>
    <a:srgbClr val="B4720E"/>
    <a:srgbClr val="CB7E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5" autoAdjust="0"/>
    <p:restoredTop sz="86154" autoAdjust="0"/>
  </p:normalViewPr>
  <p:slideViewPr>
    <p:cSldViewPr snapToGrid="0">
      <p:cViewPr varScale="1">
        <p:scale>
          <a:sx n="95" d="100"/>
          <a:sy n="95" d="100"/>
        </p:scale>
        <p:origin x="1116" y="90"/>
      </p:cViewPr>
      <p:guideLst>
        <p:guide orient="horz" pos="2136"/>
        <p:guide pos="3840"/>
      </p:guideLst>
    </p:cSldViewPr>
  </p:slideViewPr>
  <p:outlineViewPr>
    <p:cViewPr>
      <p:scale>
        <a:sx n="33" d="100"/>
        <a:sy n="33" d="100"/>
      </p:scale>
      <p:origin x="0" y="-17552"/>
    </p:cViewPr>
  </p:outlineViewPr>
  <p:notesTextViewPr>
    <p:cViewPr>
      <p:scale>
        <a:sx n="3" d="2"/>
        <a:sy n="3" d="2"/>
      </p:scale>
      <p:origin x="0" y="0"/>
    </p:cViewPr>
  </p:notesTextViewPr>
  <p:sorterViewPr>
    <p:cViewPr>
      <p:scale>
        <a:sx n="25" d="100"/>
        <a:sy n="25" d="100"/>
      </p:scale>
      <p:origin x="0" y="0"/>
    </p:cViewPr>
  </p:sorterViewPr>
  <p:notesViewPr>
    <p:cSldViewPr snapToGrid="0" showGuides="1">
      <p:cViewPr>
        <p:scale>
          <a:sx n="110" d="100"/>
          <a:sy n="110" d="100"/>
        </p:scale>
        <p:origin x="3264" y="-10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Power Usage Effectiveness</a:t>
            </a:r>
            <a:r>
              <a:rPr lang="en-US" b="1" baseline="0" dirty="0">
                <a:solidFill>
                  <a:schemeClr val="tx1"/>
                </a:solidFill>
              </a:rPr>
              <a:t> (P</a:t>
            </a:r>
            <a:r>
              <a:rPr lang="en-US" b="1" dirty="0">
                <a:solidFill>
                  <a:schemeClr val="tx1"/>
                </a:solidFill>
              </a:rPr>
              <a:t>UE) </a:t>
            </a:r>
          </a:p>
        </c:rich>
      </c:tx>
      <c:layout>
        <c:manualLayout>
          <c:xMode val="edge"/>
          <c:yMode val="edge"/>
          <c:x val="7.5056695946678617E-2"/>
          <c:y val="1.52181406627520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586856212522202E-2"/>
          <c:y val="0.11410967357859823"/>
          <c:w val="0.94805019013556036"/>
          <c:h val="0.67551904092305382"/>
        </c:manualLayout>
      </c:layout>
      <c:barChart>
        <c:barDir val="col"/>
        <c:grouping val="clustered"/>
        <c:varyColors val="0"/>
        <c:ser>
          <c:idx val="0"/>
          <c:order val="0"/>
          <c:tx>
            <c:strRef>
              <c:f>Sheet1!$B$1</c:f>
              <c:strCache>
                <c:ptCount val="1"/>
                <c:pt idx="0">
                  <c:v>Global PUE </c:v>
                </c:pt>
              </c:strCache>
            </c:strRef>
          </c:tx>
          <c:spPr>
            <a:gradFill>
              <a:gsLst>
                <a:gs pos="19000">
                  <a:schemeClr val="bg2">
                    <a:lumMod val="50000"/>
                    <a:lumOff val="50000"/>
                  </a:schemeClr>
                </a:gs>
                <a:gs pos="100000">
                  <a:schemeClr val="accent4"/>
                </a:gs>
              </a:gsLst>
              <a:lin ang="5400000" scaled="1"/>
            </a:gradFill>
            <a:ln>
              <a:noFill/>
            </a:ln>
            <a:effectLst/>
          </c:spPr>
          <c:invertIfNegative val="0"/>
          <c:dPt>
            <c:idx val="1"/>
            <c:invertIfNegative val="0"/>
            <c:bubble3D val="0"/>
            <c:spPr>
              <a:gradFill>
                <a:gsLst>
                  <a:gs pos="5000">
                    <a:srgbClr val="00193D">
                      <a:lumMod val="50000"/>
                      <a:lumOff val="50000"/>
                    </a:srgbClr>
                  </a:gs>
                  <a:gs pos="100000">
                    <a:srgbClr val="001A99"/>
                  </a:gs>
                </a:gsLst>
                <a:lin ang="5400000" scaled="1"/>
              </a:gradFill>
              <a:ln>
                <a:noFill/>
              </a:ln>
              <a:effectLst/>
            </c:spPr>
            <c:extLst>
              <c:ext xmlns:c16="http://schemas.microsoft.com/office/drawing/2014/chart" uri="{C3380CC4-5D6E-409C-BE32-E72D297353CC}">
                <c16:uniqueId val="{00000001-D0F8-CD42-A990-898BC1F63F31}"/>
              </c:ext>
            </c:extLst>
          </c:dPt>
          <c:dPt>
            <c:idx val="2"/>
            <c:invertIfNegative val="0"/>
            <c:bubble3D val="0"/>
            <c:spPr>
              <a:gradFill>
                <a:gsLst>
                  <a:gs pos="77000">
                    <a:srgbClr val="00E500">
                      <a:lumMod val="40000"/>
                      <a:lumOff val="60000"/>
                    </a:srgbClr>
                  </a:gs>
                  <a:gs pos="100000">
                    <a:srgbClr val="00E500">
                      <a:lumMod val="40000"/>
                      <a:lumOff val="60000"/>
                    </a:srgbClr>
                  </a:gs>
                  <a:gs pos="77000">
                    <a:srgbClr val="8FFF8F"/>
                  </a:gs>
                  <a:gs pos="77000">
                    <a:srgbClr val="FFFFFF"/>
                  </a:gs>
                </a:gsLst>
                <a:lin ang="5400000" scaled="1"/>
              </a:gradFill>
              <a:ln>
                <a:noFill/>
              </a:ln>
              <a:effectLst/>
            </c:spPr>
            <c:extLst>
              <c:ext xmlns:c16="http://schemas.microsoft.com/office/drawing/2014/chart" uri="{C3380CC4-5D6E-409C-BE32-E72D297353CC}">
                <c16:uniqueId val="{00000001-BB9F-4CFD-9F3C-24CAFD1C4AE2}"/>
              </c:ext>
            </c:extLst>
          </c:dPt>
          <c:dPt>
            <c:idx val="3"/>
            <c:invertIfNegative val="0"/>
            <c:bubble3D val="0"/>
            <c:spPr>
              <a:gradFill>
                <a:gsLst>
                  <a:gs pos="100000">
                    <a:srgbClr val="FFFFFF"/>
                  </a:gs>
                  <a:gs pos="100000">
                    <a:srgbClr val="FF6A3D"/>
                  </a:gs>
                </a:gsLst>
                <a:lin ang="5400000" scaled="1"/>
              </a:gradFill>
              <a:ln>
                <a:noFill/>
              </a:ln>
              <a:effectLst/>
            </c:spPr>
            <c:extLst>
              <c:ext xmlns:c16="http://schemas.microsoft.com/office/drawing/2014/chart" uri="{C3380CC4-5D6E-409C-BE32-E72D297353CC}">
                <c16:uniqueId val="{00000003-BB9F-4CFD-9F3C-24CAFD1C4A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On-premises average</c:v>
                </c:pt>
                <c:pt idx="1">
                  <c:v>Public cloud  industry standard</c:v>
                </c:pt>
                <c:pt idx="2">
                  <c:v>AWS Global </c:v>
                </c:pt>
                <c:pt idx="3">
                  <c:v>Perfect PUE</c:v>
                </c:pt>
              </c:strCache>
            </c:strRef>
          </c:cat>
          <c:val>
            <c:numRef>
              <c:f>Sheet1!$B$2:$B$5</c:f>
              <c:numCache>
                <c:formatCode>General</c:formatCode>
                <c:ptCount val="4"/>
                <c:pt idx="0">
                  <c:v>1.63</c:v>
                </c:pt>
                <c:pt idx="1">
                  <c:v>1.25</c:v>
                </c:pt>
                <c:pt idx="2">
                  <c:v>1.1499999999999999</c:v>
                </c:pt>
                <c:pt idx="3">
                  <c:v>1</c:v>
                </c:pt>
              </c:numCache>
            </c:numRef>
          </c:val>
          <c:extLst>
            <c:ext xmlns:c16="http://schemas.microsoft.com/office/drawing/2014/chart" uri="{C3380CC4-5D6E-409C-BE32-E72D297353CC}">
              <c16:uniqueId val="{00000006-BB9F-4CFD-9F3C-24CAFD1C4AE2}"/>
            </c:ext>
          </c:extLst>
        </c:ser>
        <c:dLbls>
          <c:showLegendKey val="0"/>
          <c:showVal val="1"/>
          <c:showCatName val="0"/>
          <c:showSerName val="0"/>
          <c:showPercent val="0"/>
          <c:showBubbleSize val="0"/>
        </c:dLbls>
        <c:gapWidth val="150"/>
        <c:overlap val="-25"/>
        <c:axId val="289422128"/>
        <c:axId val="289415472"/>
      </c:barChart>
      <c:catAx>
        <c:axId val="289422128"/>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415472"/>
        <c:crosses val="autoZero"/>
        <c:auto val="1"/>
        <c:lblAlgn val="ctr"/>
        <c:lblOffset val="100"/>
        <c:noMultiLvlLbl val="0"/>
      </c:catAx>
      <c:valAx>
        <c:axId val="289415472"/>
        <c:scaling>
          <c:orientation val="minMax"/>
        </c:scaling>
        <c:delete val="1"/>
        <c:axPos val="l"/>
        <c:numFmt formatCode="General" sourceLinked="1"/>
        <c:majorTickMark val="none"/>
        <c:minorTickMark val="none"/>
        <c:tickLblPos val="nextTo"/>
        <c:crossAx val="289422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30B3F9-42E9-426B-B3D2-D6012D7491A2}"/>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C71F7584-9745-40DA-BD49-9A41A97B2D2E}" type="slidenum">
              <a:rPr lang="en-US" sz="1000" smtClean="0"/>
              <a:pPr algn="ctr"/>
              <a:t>‹N›</a:t>
            </a:fld>
            <a:endParaRPr lang="en-US" sz="1000" dirty="0"/>
          </a:p>
        </p:txBody>
      </p:sp>
    </p:spTree>
    <p:extLst>
      <p:ext uri="{BB962C8B-B14F-4D97-AF65-F5344CB8AC3E}">
        <p14:creationId xmlns:p14="http://schemas.microsoft.com/office/powerpoint/2010/main" val="12925300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457200"/>
            <a:ext cx="5981700" cy="3364706"/>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19100" y="4197679"/>
            <a:ext cx="6000750" cy="432880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000"/>
            </a:lvl1pPr>
          </a:lstStyle>
          <a:p>
            <a:fld id="{A3D89E5F-BEEF-42A1-A57B-E5A736D51194}" type="slidenum">
              <a:rPr lang="en-US" smtClean="0"/>
              <a:pPr/>
              <a:t>‹N›</a:t>
            </a:fld>
            <a:endParaRPr lang="en-US" dirty="0"/>
          </a:p>
        </p:txBody>
      </p:sp>
    </p:spTree>
    <p:extLst>
      <p:ext uri="{BB962C8B-B14F-4D97-AF65-F5344CB8AC3E}">
        <p14:creationId xmlns:p14="http://schemas.microsoft.com/office/powerpoint/2010/main" val="26448719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spcAft>
        <a:spcPts val="300"/>
      </a:spcAft>
      <a:defRPr sz="1200" kern="1200">
        <a:solidFill>
          <a:schemeClr val="tx1"/>
        </a:solidFill>
        <a:latin typeface="+mn-lt"/>
        <a:ea typeface="+mn-ea"/>
        <a:cs typeface="+mn-cs"/>
      </a:defRPr>
    </a:lvl1pPr>
    <a:lvl2pPr marL="225425" indent="-1063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2pPr>
    <a:lvl3pPr marL="463550"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3pPr>
    <a:lvl4pPr marL="747713"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4pPr>
    <a:lvl5pPr marL="973138" indent="-117475"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60" userDrawn="1">
          <p15:clr>
            <a:srgbClr val="F26B43"/>
          </p15:clr>
        </p15:guide>
        <p15:guide id="2" orient="horz" pos="2880" userDrawn="1">
          <p15:clr>
            <a:srgbClr val="F26B43"/>
          </p15:clr>
        </p15:guide>
        <p15:guide id="3" pos="264" userDrawn="1">
          <p15:clr>
            <a:srgbClr val="F26B43"/>
          </p15:clr>
        </p15:guide>
        <p15:guide id="4" pos="4056" userDrawn="1">
          <p15:clr>
            <a:srgbClr val="F26B43"/>
          </p15:clr>
        </p15:guide>
        <p15:guide id="5" orient="horz" pos="288" userDrawn="1">
          <p15:clr>
            <a:srgbClr val="F26B43"/>
          </p15:clr>
        </p15:guide>
        <p15:guide id="6" orient="horz" pos="26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boutamazon.com/news/sustainability/amazon-renewable-energy-solar-wind-nuclear-climate-chan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1096963" rtl="0" eaLnBrk="1" fontAlgn="base" latinLnBrk="0" hangingPunct="1">
              <a:lnSpc>
                <a:spcPct val="90000"/>
              </a:lnSpc>
              <a:spcBef>
                <a:spcPct val="30000"/>
              </a:spcBef>
              <a:spcAft>
                <a:spcPts val="400"/>
              </a:spcAft>
              <a:buClrTx/>
              <a:buSzTx/>
              <a:buFont typeface="Amazon Ember" panose="020B0603020204020204" pitchFamily="34" charset="0"/>
              <a:buNone/>
              <a:tabLst/>
              <a:defRPr/>
            </a:pPr>
            <a:r>
              <a:rPr lang="en-US" sz="1200" b="0" i="0" kern="1200" dirty="0">
                <a:solidFill>
                  <a:schemeClr val="tx1"/>
                </a:solidFill>
                <a:effectLst/>
                <a:latin typeface="+mn-lt"/>
                <a:ea typeface="+mn-ea"/>
                <a:cs typeface="+mn-cs"/>
              </a:rPr>
              <a:t>As global technology demands surge, our reach and scale position us to lead meaningful climate action. AWS is transforming cloud infrastructure to meet tomorrow's needs.</a:t>
            </a:r>
            <a:endParaRPr kumimoji="0" lang="en-US" b="0" i="0" u="none" strike="noStrike" kern="1200" cap="none" spc="0" normalizeH="0" baseline="0" noProof="0" dirty="0">
              <a:ln>
                <a:noFill/>
              </a:ln>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43883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Invested in </a:t>
            </a:r>
            <a:r>
              <a:rPr lang="en-US" sz="1800" b="1" dirty="0">
                <a:solidFill>
                  <a:srgbClr val="000000"/>
                </a:solidFill>
                <a:effectLst/>
                <a:latin typeface="Calibri" panose="020F0502020204030204" pitchFamily="34" charset="0"/>
                <a:ea typeface="Times New Roman" panose="02020603050405020304" pitchFamily="18" charset="0"/>
              </a:rPr>
              <a:t>600+</a:t>
            </a:r>
            <a:r>
              <a:rPr lang="en-US" sz="1800" dirty="0">
                <a:solidFill>
                  <a:srgbClr val="000000"/>
                </a:solidFill>
                <a:effectLst/>
                <a:latin typeface="Calibri" panose="020F0502020204030204" pitchFamily="34" charset="0"/>
                <a:ea typeface="Times New Roman" panose="02020603050405020304" pitchFamily="18" charset="0"/>
              </a:rPr>
              <a:t> wind and solar projects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Amazon is the </a:t>
            </a:r>
            <a:r>
              <a:rPr lang="en-US" sz="1800" u="sng" dirty="0">
                <a:solidFill>
                  <a:srgbClr val="0563C1"/>
                </a:solidFill>
                <a:effectLst/>
                <a:latin typeface="Calibri" panose="020F0502020204030204" pitchFamily="34" charset="0"/>
                <a:ea typeface="Times New Roman" panose="02020603050405020304" pitchFamily="18" charset="0"/>
                <a:hlinkClick r:id="rId3"/>
              </a:rPr>
              <a:t>largest corporate purchaser of renewable energy globally for the fifth year in a row</a:t>
            </a:r>
            <a:r>
              <a:rPr lang="en-US" sz="1800" dirty="0">
                <a:solidFill>
                  <a:srgbClr val="000000"/>
                </a:solidFill>
                <a:effectLst/>
                <a:latin typeface="Calibri" panose="020F0502020204030204" pitchFamily="34" charset="0"/>
                <a:ea typeface="Times New Roman" panose="02020603050405020304" pitchFamily="18" charset="0"/>
              </a:rPr>
              <a:t>, according to Bloomberg NEF</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In 2024, Amazon signed </a:t>
            </a:r>
            <a:r>
              <a:rPr lang="en-US" sz="1800" b="1" dirty="0">
                <a:solidFill>
                  <a:srgbClr val="000000"/>
                </a:solidFill>
                <a:effectLst/>
                <a:latin typeface="Calibri" panose="020F0502020204030204" pitchFamily="34" charset="0"/>
                <a:ea typeface="Times New Roman" panose="02020603050405020304" pitchFamily="18" charset="0"/>
              </a:rPr>
              <a:t>4 </a:t>
            </a:r>
            <a:r>
              <a:rPr lang="en-US" sz="1800" dirty="0">
                <a:solidFill>
                  <a:srgbClr val="000000"/>
                </a:solidFill>
                <a:effectLst/>
                <a:latin typeface="Calibri" panose="020F0502020204030204" pitchFamily="34" charset="0"/>
                <a:ea typeface="Times New Roman" panose="02020603050405020304" pitchFamily="18" charset="0"/>
              </a:rPr>
              <a:t>nuclear agreements, expanding our investments in carbon-free energy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Times New Roman" panose="02020603050405020304" pitchFamily="18" charset="0"/>
              </a:rPr>
              <a:t>100%</a:t>
            </a:r>
            <a:r>
              <a:rPr lang="en-US" sz="1800" dirty="0">
                <a:solidFill>
                  <a:srgbClr val="000000"/>
                </a:solidFill>
                <a:effectLst/>
                <a:latin typeface="Calibri" panose="020F0502020204030204" pitchFamily="34" charset="0"/>
                <a:ea typeface="Times New Roman" panose="02020603050405020304" pitchFamily="18" charset="0"/>
              </a:rPr>
              <a:t> of the electricity use in our global operations was matched by renewable energy in 2024, for the 2</a:t>
            </a:r>
            <a:r>
              <a:rPr lang="en-US" sz="1800" baseline="30000" dirty="0">
                <a:solidFill>
                  <a:srgbClr val="000000"/>
                </a:solidFill>
                <a:effectLst/>
                <a:latin typeface="Calibri" panose="020F0502020204030204" pitchFamily="34" charset="0"/>
                <a:ea typeface="Times New Roman" panose="02020603050405020304" pitchFamily="18" charset="0"/>
              </a:rPr>
              <a:t>nd</a:t>
            </a:r>
            <a:r>
              <a:rPr lang="en-US" sz="1800" dirty="0">
                <a:solidFill>
                  <a:srgbClr val="000000"/>
                </a:solidFill>
                <a:effectLst/>
                <a:latin typeface="Calibri" panose="020F0502020204030204" pitchFamily="34" charset="0"/>
                <a:ea typeface="Times New Roman" panose="02020603050405020304" pitchFamily="18" charset="0"/>
              </a:rPr>
              <a:t> consecutive year</a:t>
            </a:r>
          </a:p>
          <a:p>
            <a:pPr marL="342900" marR="0" lvl="0" indent="-342900">
              <a:spcBef>
                <a:spcPts val="0"/>
              </a:spcBef>
              <a:spcAft>
                <a:spcPts val="0"/>
              </a:spcAft>
              <a:buFont typeface="Symbol" panose="05050102010706020507" pitchFamily="18" charset="2"/>
              <a:buChar char=""/>
            </a:pPr>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Calibri" panose="020F0502020204030204" pitchFamily="34" charset="0"/>
              </a:rPr>
              <a:t>How is AWS contributing to Amazon’s companywide net-zero carbon goal by 2040?</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010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Today, in virtually every corner of the company, we’re using generative AI to make customers’ lives better and easier. One of the biggest challenges with scaling AI is increased energy demands for data centers. We are laser-focused on improving energy efficiency, which we measure through Power Usage Effectiveness (PUE). </a:t>
            </a:r>
            <a:endParaRPr lang="en-US" sz="11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rPr>
              <a:t>In 2024, AWS data centers had a global PUE of </a:t>
            </a:r>
            <a:r>
              <a:rPr lang="en-US" sz="1100" b="1" dirty="0">
                <a:solidFill>
                  <a:srgbClr val="000000"/>
                </a:solidFill>
                <a:effectLst/>
                <a:latin typeface="Calibri" panose="020F0502020204030204" pitchFamily="34" charset="0"/>
                <a:ea typeface="Times New Roman" panose="02020603050405020304" pitchFamily="18" charset="0"/>
              </a:rPr>
              <a:t>1.15</a:t>
            </a:r>
            <a:r>
              <a:rPr lang="en-US" sz="1100" dirty="0">
                <a:solidFill>
                  <a:srgbClr val="000000"/>
                </a:solidFill>
                <a:effectLst/>
                <a:latin typeface="Calibri" panose="020F0502020204030204" pitchFamily="34" charset="0"/>
                <a:ea typeface="Times New Roman" panose="02020603050405020304" pitchFamily="18" charset="0"/>
              </a:rPr>
              <a:t>—better than both the public cloud industry average of 1.25 and 1.63 for on-premises enterprise data centers (as estimated by IDC). </a:t>
            </a: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rPr>
              <a:t>Our best performing site was in Europe with a PUE of 1.04.</a:t>
            </a: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rPr>
              <a:t>A lower PUE value indicates greater efficiency (with the theoretical minimum PUE being 1.0), and indicates that using AWS to power AI innovation is a lower-emission option than most. </a:t>
            </a:r>
          </a:p>
          <a:p>
            <a:pPr marL="342900" marR="0" lvl="0" indent="-342900">
              <a:spcBef>
                <a:spcPts val="0"/>
              </a:spcBef>
              <a:spcAft>
                <a:spcPts val="0"/>
              </a:spcAft>
              <a:buFont typeface="Symbol" panose="05050102010706020507" pitchFamily="18" charset="2"/>
              <a:buChar char=""/>
            </a:pPr>
            <a:r>
              <a:rPr lang="en-US" sz="1100" b="0" dirty="0">
                <a:solidFill>
                  <a:srgbClr val="000000"/>
                </a:solidFill>
                <a:effectLst/>
                <a:latin typeface="Calibri" panose="020F0502020204030204" pitchFamily="34" charset="0"/>
                <a:ea typeface="Times New Roman" panose="02020603050405020304" pitchFamily="18" charset="0"/>
              </a:rPr>
              <a:t>A large contributing factor is our optimized data center design, including components that deliver </a:t>
            </a:r>
            <a:r>
              <a:rPr lang="en-US" sz="1100" b="1" dirty="0">
                <a:solidFill>
                  <a:srgbClr val="000000"/>
                </a:solidFill>
                <a:effectLst/>
                <a:latin typeface="Calibri" panose="020F0502020204030204" pitchFamily="34" charset="0"/>
                <a:ea typeface="Times New Roman" panose="02020603050405020304" pitchFamily="18" charset="0"/>
              </a:rPr>
              <a:t>12% more computing power </a:t>
            </a:r>
            <a:r>
              <a:rPr lang="en-US" sz="1100" b="0" dirty="0">
                <a:solidFill>
                  <a:srgbClr val="000000"/>
                </a:solidFill>
                <a:effectLst/>
                <a:latin typeface="Calibri" panose="020F0502020204030204" pitchFamily="34" charset="0"/>
                <a:ea typeface="Times New Roman" panose="02020603050405020304" pitchFamily="18" charset="0"/>
              </a:rPr>
              <a:t>and reduce peak cooling energy consumption by 46% compared to previous designs, all without increasing water usage. </a:t>
            </a:r>
          </a:p>
          <a:p>
            <a:pPr marL="342900" marR="0" lvl="0" indent="-342900">
              <a:spcBef>
                <a:spcPts val="0"/>
              </a:spcBef>
              <a:spcAft>
                <a:spcPts val="0"/>
              </a:spcAft>
              <a:buFont typeface="Symbol" panose="05050102010706020507" pitchFamily="18" charset="2"/>
              <a:buChar char=""/>
            </a:pPr>
            <a:r>
              <a:rPr lang="en-US" sz="1100" b="0" dirty="0">
                <a:solidFill>
                  <a:srgbClr val="000000"/>
                </a:solidFill>
                <a:effectLst/>
                <a:latin typeface="Calibri" panose="020F0502020204030204" pitchFamily="34" charset="0"/>
                <a:ea typeface="Times New Roman" panose="02020603050405020304" pitchFamily="18" charset="0"/>
              </a:rPr>
              <a:t> </a:t>
            </a:r>
            <a:r>
              <a:rPr lang="en-US" sz="1100" b="1" dirty="0">
                <a:solidFill>
                  <a:srgbClr val="000000"/>
                </a:solidFill>
                <a:effectLst/>
                <a:latin typeface="Calibri" panose="020F0502020204030204" pitchFamily="34" charset="0"/>
                <a:ea typeface="Times New Roman" panose="02020603050405020304" pitchFamily="18" charset="0"/>
              </a:rPr>
              <a:t>35% less embodied carbon in concrete used</a:t>
            </a:r>
            <a:r>
              <a:rPr lang="en-US" sz="1100" dirty="0">
                <a:solidFill>
                  <a:srgbClr val="000000"/>
                </a:solidFill>
                <a:effectLst/>
                <a:latin typeface="Calibri" panose="020F0502020204030204" pitchFamily="34" charset="0"/>
                <a:ea typeface="Times New Roman" panose="02020603050405020304" pitchFamily="18" charset="0"/>
              </a:rPr>
              <a:t>: AWS design standards now require concrete with a </a:t>
            </a:r>
            <a:r>
              <a:rPr lang="en-US" sz="1100" b="1" dirty="0">
                <a:solidFill>
                  <a:srgbClr val="000000"/>
                </a:solidFill>
                <a:effectLst/>
                <a:latin typeface="Calibri" panose="020F0502020204030204" pitchFamily="34" charset="0"/>
                <a:ea typeface="Times New Roman" panose="02020603050405020304" pitchFamily="18" charset="0"/>
              </a:rPr>
              <a:t>35%</a:t>
            </a:r>
            <a:r>
              <a:rPr lang="en-US" sz="1100" dirty="0">
                <a:solidFill>
                  <a:srgbClr val="000000"/>
                </a:solidFill>
                <a:effectLst/>
                <a:latin typeface="Calibri" panose="020F0502020204030204" pitchFamily="34" charset="0"/>
                <a:ea typeface="Times New Roman" panose="02020603050405020304" pitchFamily="18" charset="0"/>
              </a:rPr>
              <a:t> reduction in embodied carbon compared with standard concrete for new U.S. data centers, and we are expanding this requirement globally.</a:t>
            </a:r>
            <a:endParaRPr lang="en-US" sz="11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46% reduced mechanical energy</a:t>
            </a:r>
            <a:r>
              <a:rPr lang="en-US" sz="1100" dirty="0">
                <a:effectLst/>
                <a:latin typeface="Calibri" panose="020F0502020204030204" pitchFamily="34" charset="0"/>
                <a:ea typeface="Times New Roman" panose="02020603050405020304" pitchFamily="18" charset="0"/>
              </a:rPr>
              <a:t>: Efficient cooling system in our new data center design is expected to reduce mechanical energy by up to </a:t>
            </a:r>
            <a:r>
              <a:rPr lang="en-US" sz="1100" b="1" dirty="0">
                <a:effectLst/>
                <a:latin typeface="Calibri" panose="020F0502020204030204" pitchFamily="34" charset="0"/>
                <a:ea typeface="Times New Roman" panose="02020603050405020304" pitchFamily="18" charset="0"/>
              </a:rPr>
              <a:t>46%.</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3526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F62A8-D9CA-4FE1-0F78-13A908FC1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85557-A798-D46C-6DF9-409713F6CF82}"/>
              </a:ext>
            </a:extLst>
          </p:cNvPr>
          <p:cNvSpPr>
            <a:spLocks noGrp="1" noRot="1" noChangeAspect="1"/>
          </p:cNvSpPr>
          <p:nvPr>
            <p:ph type="sldImg"/>
          </p:nvPr>
        </p:nvSpPr>
        <p:spPr>
          <a:xfrm>
            <a:off x="438150" y="457200"/>
            <a:ext cx="5981700" cy="3363913"/>
          </a:xfrm>
        </p:spPr>
      </p:sp>
      <p:sp>
        <p:nvSpPr>
          <p:cNvPr id="3" name="Notes Placeholder 2">
            <a:extLst>
              <a:ext uri="{FF2B5EF4-FFF2-40B4-BE49-F238E27FC236}">
                <a16:creationId xmlns:a16="http://schemas.microsoft.com/office/drawing/2014/main" id="{146C97A9-4AFA-B4BB-2983-F855C88E2CFA}"/>
              </a:ext>
            </a:extLst>
          </p:cNvPr>
          <p:cNvSpPr>
            <a:spLocks noGrp="1"/>
          </p:cNvSpPr>
          <p:nvPr>
            <p:ph type="body" idx="1"/>
          </p:nvPr>
        </p:nvSpPr>
        <p:spPr/>
        <p:txBody>
          <a:bodyPr/>
          <a:lstStyle/>
          <a:p>
            <a:r>
              <a:rPr lang="en-US" dirty="0"/>
              <a:t>We offer a number of chips with energy-efficiency benefits. For example, Graviton-</a:t>
            </a:r>
            <a:r>
              <a:rPr lang="en-US" dirty="0" err="1"/>
              <a:t>baed</a:t>
            </a:r>
            <a:r>
              <a:rPr lang="en-US" dirty="0"/>
              <a:t> instances use up to 60% less energy than </a:t>
            </a:r>
            <a:r>
              <a:rPr lang="en-US" dirty="0" err="1"/>
              <a:t>coparable</a:t>
            </a:r>
            <a:r>
              <a:rPr lang="en-US" dirty="0"/>
              <a:t> instances for the same performance. Over 70,000 customers have used AWS Graviton to build efficient and performance workloads. </a:t>
            </a:r>
          </a:p>
          <a:p>
            <a:endParaRPr lang="en-US" dirty="0"/>
          </a:p>
          <a:p>
            <a:r>
              <a:rPr lang="en-US" dirty="0"/>
              <a:t>AWS </a:t>
            </a:r>
            <a:r>
              <a:rPr lang="en-US" dirty="0" err="1"/>
              <a:t>Inferentia</a:t>
            </a:r>
            <a:r>
              <a:rPr lang="en-US" dirty="0"/>
              <a:t>, our AI inference chip, is also built for sustainability. Our latest Inferentia2 AI chip delivers up to 50% higher performance per watt and can reduce costs by up to 40% against comparable instances. </a:t>
            </a:r>
          </a:p>
        </p:txBody>
      </p:sp>
    </p:spTree>
    <p:extLst>
      <p:ext uri="{BB962C8B-B14F-4D97-AF65-F5344CB8AC3E}">
        <p14:creationId xmlns:p14="http://schemas.microsoft.com/office/powerpoint/2010/main" val="302942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D030-3B3E-10CF-846C-3BD8908B7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B55C7-9321-6345-4110-BAB015FBFFC1}"/>
              </a:ext>
            </a:extLst>
          </p:cNvPr>
          <p:cNvSpPr>
            <a:spLocks noGrp="1" noRot="1" noChangeAspect="1"/>
          </p:cNvSpPr>
          <p:nvPr>
            <p:ph type="sldImg"/>
          </p:nvPr>
        </p:nvSpPr>
        <p:spPr>
          <a:xfrm>
            <a:off x="444500" y="358775"/>
            <a:ext cx="5969000" cy="3357563"/>
          </a:xfrm>
        </p:spPr>
      </p:sp>
      <p:sp>
        <p:nvSpPr>
          <p:cNvPr id="3" name="Notes Placeholder 2">
            <a:extLst>
              <a:ext uri="{FF2B5EF4-FFF2-40B4-BE49-F238E27FC236}">
                <a16:creationId xmlns:a16="http://schemas.microsoft.com/office/drawing/2014/main" id="{5B5DFA73-5006-FF57-8180-5A54D68DAE99}"/>
              </a:ext>
            </a:extLst>
          </p:cNvPr>
          <p:cNvSpPr>
            <a:spLocks noGrp="1"/>
          </p:cNvSpPr>
          <p:nvPr>
            <p:ph type="body" idx="1"/>
          </p:nvPr>
        </p:nvSpPr>
        <p:spPr/>
        <p:txBody>
          <a:bodyPr/>
          <a:lstStyle/>
          <a:p>
            <a:pPr marL="285750" indent="-285750">
              <a:spcAft>
                <a:spcPts val="600"/>
              </a:spcAft>
              <a:buFont typeface="Arial" panose="020B0604020202020204" pitchFamily="34" charset="0"/>
              <a:buChar char="•"/>
            </a:pPr>
            <a:r>
              <a:rPr lang="en-GB" b="1" dirty="0"/>
              <a:t>Global data-centre electricity use will more than double</a:t>
            </a:r>
            <a:r>
              <a:rPr lang="en-GB" dirty="0"/>
              <a:t> from 415 TWh (2024) to 945-1200 TWh (2030)</a:t>
            </a:r>
          </a:p>
          <a:p>
            <a:pPr marL="742950" lvl="1" indent="-285750">
              <a:spcAft>
                <a:spcPts val="600"/>
              </a:spcAft>
              <a:buFont typeface="Arial" panose="020B0604020202020204" pitchFamily="34" charset="0"/>
              <a:buChar char="•"/>
            </a:pPr>
            <a:r>
              <a:rPr lang="en-GB" dirty="0"/>
              <a:t>Massive increase in </a:t>
            </a:r>
            <a:r>
              <a:rPr lang="en-GB" i="1" dirty="0"/>
              <a:t>procurement volume, regional exposure,</a:t>
            </a:r>
            <a:r>
              <a:rPr lang="en-GB" dirty="0"/>
              <a:t> and </a:t>
            </a:r>
            <a:r>
              <a:rPr lang="en-GB" i="1" dirty="0"/>
              <a:t>grid interconnection risk</a:t>
            </a:r>
            <a:r>
              <a:rPr lang="en-GB" dirty="0"/>
              <a:t>. Need to diversify energy mix and anticipate new load clusters.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AI and cloud workloads surge; AWS’s compute expansion directly tied to power availability and carbon footprint. Growth ceiling set by energy access.</a:t>
            </a:r>
          </a:p>
          <a:p>
            <a:pPr marL="742950" lvl="1" indent="-285750">
              <a:spcAft>
                <a:spcPts val="600"/>
              </a:spcAft>
              <a:buFont typeface="Arial" panose="020B0604020202020204" pitchFamily="34" charset="0"/>
              <a:buChar char="•"/>
            </a:pPr>
            <a:endParaRPr lang="en-GB" dirty="0"/>
          </a:p>
          <a:p>
            <a:pPr lvl="1">
              <a:spcAft>
                <a:spcPts val="600"/>
              </a:spcAft>
            </a:pPr>
            <a:endParaRPr lang="en-GB" dirty="0"/>
          </a:p>
          <a:p>
            <a:pPr marL="285750" indent="-285750">
              <a:spcAft>
                <a:spcPts val="600"/>
              </a:spcAft>
              <a:buFont typeface="Arial" panose="020B0604020202020204" pitchFamily="34" charset="0"/>
              <a:buChar char="•"/>
            </a:pPr>
            <a:r>
              <a:rPr lang="en-GB" b="1" dirty="0"/>
              <a:t>AI workloads drive ~50% of incremental data-centre demand; </a:t>
            </a:r>
            <a:r>
              <a:rPr lang="en-GB" dirty="0"/>
              <a:t>AI clusters consume 10–20× more power per rack than traditional servers.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Must evolve sourcing to handle higher density loads (e.g., microgrids, SMRs, long-duration storage). Stronger partnership with Data </a:t>
            </a:r>
            <a:r>
              <a:rPr lang="en-GB" dirty="0" err="1"/>
              <a:t>Center</a:t>
            </a:r>
            <a:r>
              <a:rPr lang="en-GB" dirty="0"/>
              <a:t> Design &amp; Construction.</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AI services (Bedrock, </a:t>
            </a:r>
            <a:r>
              <a:rPr lang="en-GB" dirty="0" err="1"/>
              <a:t>Trainium</a:t>
            </a:r>
            <a:r>
              <a:rPr lang="en-GB" dirty="0"/>
              <a:t>, </a:t>
            </a:r>
            <a:r>
              <a:rPr lang="en-GB" dirty="0" err="1"/>
              <a:t>Inferentia</a:t>
            </a:r>
            <a:r>
              <a:rPr lang="en-GB" dirty="0"/>
              <a:t>) and customer GenAI usage accelerate — energy is now a </a:t>
            </a:r>
            <a:r>
              <a:rPr lang="en-GB" i="1" dirty="0"/>
              <a:t>competitive constraint</a:t>
            </a:r>
            <a:r>
              <a:rPr lang="en-GB" dirty="0"/>
              <a:t>.</a:t>
            </a:r>
          </a:p>
          <a:p>
            <a:pPr marL="742950" lvl="1"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b="1" dirty="0"/>
              <a:t>AI could unlock 175 GW </a:t>
            </a:r>
            <a:r>
              <a:rPr lang="en-GB" dirty="0"/>
              <a:t>of additional transmission capacity via optimisation — without building new lines and can reduce total </a:t>
            </a:r>
            <a:r>
              <a:rPr lang="en-GB" b="1" dirty="0"/>
              <a:t>energy-sector CO₂ emissions by 3–5%</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Elevates importance of long-term PPAs, local permitting relationships, and on-site generation. Every siting decision has political and social visibility. Public perception of “AI’s energy appetite” could affect AWS brand; transparency and renewable progress build trust with customers and regulators.</a:t>
            </a:r>
          </a:p>
          <a:p>
            <a:pPr marL="742950" lvl="1" indent="-285750">
              <a:spcAft>
                <a:spcPts val="600"/>
              </a:spcAft>
              <a:buFont typeface="Arial" panose="020B0604020202020204" pitchFamily="34" charset="0"/>
              <a:buChar char="•"/>
            </a:pPr>
            <a:endParaRPr lang="en-GB" b="1" dirty="0"/>
          </a:p>
          <a:p>
            <a:pPr>
              <a:spcAft>
                <a:spcPts val="600"/>
              </a:spcAft>
            </a:pPr>
            <a:endParaRPr lang="en-GB" b="1" dirty="0"/>
          </a:p>
          <a:p>
            <a:pPr>
              <a:spcAft>
                <a:spcPts val="600"/>
              </a:spcAft>
            </a:pPr>
            <a:r>
              <a:rPr lang="en-GB" sz="2000" i="1" dirty="0"/>
              <a:t>AI-driven optimization can save 3x more energy than it uses. </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b="1" dirty="0"/>
          </a:p>
          <a:p>
            <a:pPr marL="285750" indent="-285750">
              <a:spcAft>
                <a:spcPts val="600"/>
              </a:spcAft>
              <a:buFont typeface="Arial" panose="020B0604020202020204" pitchFamily="34" charset="0"/>
              <a:buChar char="•"/>
            </a:pPr>
            <a:endParaRPr lang="en-US" dirty="0"/>
          </a:p>
          <a:p>
            <a:endParaRPr lang="en-GB" dirty="0"/>
          </a:p>
        </p:txBody>
      </p:sp>
      <p:sp>
        <p:nvSpPr>
          <p:cNvPr id="4" name="Slide Number Placeholder 3">
            <a:extLst>
              <a:ext uri="{FF2B5EF4-FFF2-40B4-BE49-F238E27FC236}">
                <a16:creationId xmlns:a16="http://schemas.microsoft.com/office/drawing/2014/main" id="{0E8C7D6F-3D86-A548-1B72-7C8680E6A6AC}"/>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000" b="0" i="0" u="none" strike="noStrike" kern="1200" cap="none" spc="0" normalizeH="0" baseline="0" noProof="0" smtClean="0">
                <a:ln>
                  <a:noFill/>
                </a:ln>
                <a:solidFill>
                  <a:srgbClr val="000000"/>
                </a:solidFill>
                <a:effectLst/>
                <a:uLnTx/>
                <a:uFillTx/>
                <a:latin typeface="Amazon Ember"/>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mazon Ember"/>
              <a:ea typeface="+mn-ea"/>
              <a:cs typeface="+mn-cs"/>
            </a:endParaRPr>
          </a:p>
        </p:txBody>
      </p:sp>
    </p:spTree>
    <p:extLst>
      <p:ext uri="{BB962C8B-B14F-4D97-AF65-F5344CB8AC3E}">
        <p14:creationId xmlns:p14="http://schemas.microsoft.com/office/powerpoint/2010/main" val="3322962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gradi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BD4D8D4-CAB7-30A9-E0D1-FF90E1042C3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101" y="551423"/>
            <a:ext cx="1010270" cy="604149"/>
          </a:xfrm>
          <a:prstGeom prst="rect">
            <a:avLst/>
          </a:prstGeom>
        </p:spPr>
      </p:pic>
      <p:sp>
        <p:nvSpPr>
          <p:cNvPr id="34" name="Text Placeholder 11">
            <a:extLst>
              <a:ext uri="{FF2B5EF4-FFF2-40B4-BE49-F238E27FC236}">
                <a16:creationId xmlns:a16="http://schemas.microsoft.com/office/drawing/2014/main" id="{CC6394AE-9889-3497-D2CF-B3A13B83B639}"/>
              </a:ext>
            </a:extLst>
          </p:cNvPr>
          <p:cNvSpPr>
            <a:spLocks noGrp="1"/>
          </p:cNvSpPr>
          <p:nvPr>
            <p:ph type="body" sz="quarter" idx="14" hasCustomPrompt="1"/>
          </p:nvPr>
        </p:nvSpPr>
        <p:spPr>
          <a:xfrm>
            <a:off x="426595" y="4572926"/>
            <a:ext cx="3702329" cy="369332"/>
          </a:xfrm>
        </p:spPr>
        <p:txBody>
          <a:bodyPr/>
          <a:lstStyle>
            <a:lvl1pPr marL="0" indent="0">
              <a:buNone/>
              <a:defRPr sz="2000" b="1" cap="none" spc="0" baseline="0">
                <a:solidFill>
                  <a:schemeClr val="bg1"/>
                </a:solidFill>
              </a:defRPr>
            </a:lvl1pPr>
          </a:lstStyle>
          <a:p>
            <a:pPr lvl="0"/>
            <a:r>
              <a:rPr lang="en-US" dirty="0"/>
              <a:t>Speaker name (pronouns)</a:t>
            </a:r>
          </a:p>
        </p:txBody>
      </p:sp>
      <p:sp>
        <p:nvSpPr>
          <p:cNvPr id="35" name="Text Placeholder 15">
            <a:extLst>
              <a:ext uri="{FF2B5EF4-FFF2-40B4-BE49-F238E27FC236}">
                <a16:creationId xmlns:a16="http://schemas.microsoft.com/office/drawing/2014/main" id="{4558D9E7-4CE8-14F0-81B1-BC0FB89484F5}"/>
              </a:ext>
            </a:extLst>
          </p:cNvPr>
          <p:cNvSpPr>
            <a:spLocks noGrp="1"/>
          </p:cNvSpPr>
          <p:nvPr>
            <p:ph type="body" sz="quarter" idx="15" hasCustomPrompt="1"/>
          </p:nvPr>
        </p:nvSpPr>
        <p:spPr>
          <a:xfrm>
            <a:off x="426595" y="4946988"/>
            <a:ext cx="3702329" cy="535531"/>
          </a:xfrm>
        </p:spPr>
        <p:txBody>
          <a:bodyPr/>
          <a:lstStyle>
            <a:lvl1pPr marL="0" indent="0">
              <a:spcAft>
                <a:spcPts val="300"/>
              </a:spcAft>
              <a:buNone/>
              <a:defRPr sz="1600">
                <a:solidFill>
                  <a:schemeClr val="bg1"/>
                </a:solidFill>
              </a:defRPr>
            </a:lvl1pPr>
            <a:lvl2pPr marL="228600" indent="0">
              <a:buNone/>
              <a:defRPr/>
            </a:lvl2pPr>
            <a:lvl3pPr marL="457200" indent="0">
              <a:buNone/>
              <a:defRPr/>
            </a:lvl3pPr>
            <a:lvl4pPr marL="685800" indent="0">
              <a:buNone/>
              <a:defRPr/>
            </a:lvl4pPr>
            <a:lvl5pPr marL="685800" indent="0">
              <a:buNone/>
              <a:defRPr/>
            </a:lvl5pPr>
          </a:lstStyle>
          <a:p>
            <a:pPr lvl="0"/>
            <a:r>
              <a:rPr lang="en-US" dirty="0"/>
              <a:t>Speaker job title</a:t>
            </a:r>
            <a:br>
              <a:rPr lang="en-US" dirty="0"/>
            </a:br>
            <a:r>
              <a:rPr lang="en-US" dirty="0"/>
              <a:t>Speaker company</a:t>
            </a:r>
          </a:p>
        </p:txBody>
      </p:sp>
      <p:sp>
        <p:nvSpPr>
          <p:cNvPr id="2" name="TextBox 1">
            <a:extLst>
              <a:ext uri="{FF2B5EF4-FFF2-40B4-BE49-F238E27FC236}">
                <a16:creationId xmlns:a16="http://schemas.microsoft.com/office/drawing/2014/main" id="{AABDFDB3-98F4-4A70-E1E9-6DC287A939E1}"/>
              </a:ext>
            </a:extLst>
          </p:cNvPr>
          <p:cNvSpPr txBox="1"/>
          <p:nvPr userDrawn="1"/>
        </p:nvSpPr>
        <p:spPr>
          <a:xfrm>
            <a:off x="330617" y="6392988"/>
            <a:ext cx="260199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mazon Ember Display"/>
                <a:ea typeface="+mn-ea"/>
                <a:cs typeface="+mn-cs"/>
              </a:rPr>
              <a:t>© 2024, Amazon Web Services, Inc. or its affiliates. All rights reserved</a:t>
            </a:r>
          </a:p>
        </p:txBody>
      </p:sp>
      <p:sp>
        <p:nvSpPr>
          <p:cNvPr id="13" name="Subtitle 2">
            <a:extLst>
              <a:ext uri="{FF2B5EF4-FFF2-40B4-BE49-F238E27FC236}">
                <a16:creationId xmlns:a16="http://schemas.microsoft.com/office/drawing/2014/main" id="{BA24688F-E4D3-455D-9B0B-AA55FFBE5DE2}"/>
              </a:ext>
            </a:extLst>
          </p:cNvPr>
          <p:cNvSpPr>
            <a:spLocks noGrp="1"/>
          </p:cNvSpPr>
          <p:nvPr>
            <p:ph type="subTitle" idx="1" hasCustomPrompt="1"/>
          </p:nvPr>
        </p:nvSpPr>
        <p:spPr>
          <a:xfrm>
            <a:off x="426595" y="3533486"/>
            <a:ext cx="6660005" cy="535531"/>
          </a:xfrm>
        </p:spPr>
        <p:txBody>
          <a:bodyPr wrap="square"/>
          <a:lstStyle>
            <a:lvl1pPr marL="0" indent="0" algn="l" defTabSz="914400" rtl="0" eaLnBrk="1" latinLnBrk="0" hangingPunct="1">
              <a:lnSpc>
                <a:spcPct val="90000"/>
              </a:lnSpc>
              <a:spcBef>
                <a:spcPts val="0"/>
              </a:spcBef>
              <a:spcAft>
                <a:spcPts val="0"/>
              </a:spcAft>
              <a:buClr>
                <a:schemeClr val="tx1"/>
              </a:buClr>
              <a:buSzPct val="90000"/>
              <a:buFont typeface="Arial" panose="020B0604020202020204" pitchFamily="34" charset="0"/>
              <a:buNone/>
              <a:tabLst/>
              <a:defRPr lang="en-US" sz="3200" b="0" i="0" kern="1200" cap="none" spc="0" baseline="0" dirty="0">
                <a:solidFill>
                  <a:schemeClr val="bg1"/>
                </a:solidFill>
                <a:latin typeface="Ember Modern Display Standard" panose="020B0503020204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Approved theme tagline</a:t>
            </a:r>
          </a:p>
        </p:txBody>
      </p:sp>
      <p:sp>
        <p:nvSpPr>
          <p:cNvPr id="17" name="Title 1">
            <a:extLst>
              <a:ext uri="{FF2B5EF4-FFF2-40B4-BE49-F238E27FC236}">
                <a16:creationId xmlns:a16="http://schemas.microsoft.com/office/drawing/2014/main" id="{79961D1F-6D82-4C7B-979E-00AB8FB74D9A}"/>
              </a:ext>
            </a:extLst>
          </p:cNvPr>
          <p:cNvSpPr>
            <a:spLocks noGrp="1"/>
          </p:cNvSpPr>
          <p:nvPr>
            <p:ph type="ctrTitle" hasCustomPrompt="1"/>
          </p:nvPr>
        </p:nvSpPr>
        <p:spPr>
          <a:xfrm>
            <a:off x="426596" y="2746988"/>
            <a:ext cx="6660004" cy="757130"/>
          </a:xfrm>
        </p:spPr>
        <p:txBody>
          <a:bodyPr wrap="square" anchor="t" anchorCtr="0"/>
          <a:lstStyle>
            <a:lvl1pPr algn="l">
              <a:defRPr sz="4800">
                <a:solidFill>
                  <a:schemeClr val="bg1"/>
                </a:solidFill>
                <a:latin typeface="+mj-lt"/>
              </a:defRPr>
            </a:lvl1pPr>
          </a:lstStyle>
          <a:p>
            <a:r>
              <a:rPr lang="en-US" dirty="0" err="1"/>
              <a:t>TLTheme</a:t>
            </a:r>
            <a:endParaRPr lang="en-US" dirty="0"/>
          </a:p>
        </p:txBody>
      </p:sp>
    </p:spTree>
    <p:extLst>
      <p:ext uri="{BB962C8B-B14F-4D97-AF65-F5344CB8AC3E}">
        <p14:creationId xmlns:p14="http://schemas.microsoft.com/office/powerpoint/2010/main" val="3881578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73FA-018C-42B4-99E2-A1521E83ABDD}"/>
              </a:ext>
            </a:extLst>
          </p:cNvPr>
          <p:cNvSpPr>
            <a:spLocks noGrp="1"/>
          </p:cNvSpPr>
          <p:nvPr>
            <p:ph type="title" hasCustomPrompt="1"/>
          </p:nvPr>
        </p:nvSpPr>
        <p:spPr>
          <a:xfrm>
            <a:off x="-1" y="-647700"/>
            <a:ext cx="12479867" cy="638175"/>
          </a:xfrm>
        </p:spPr>
        <p:txBody>
          <a:bodyPr/>
          <a:lstStyle>
            <a:lvl1pPr>
              <a:defRPr sz="2000">
                <a:solidFill>
                  <a:schemeClr val="bg1">
                    <a:lumMod val="65000"/>
                    <a:lumOff val="35000"/>
                  </a:schemeClr>
                </a:solidFill>
              </a:defRPr>
            </a:lvl1pPr>
          </a:lstStyle>
          <a:p>
            <a:r>
              <a:rPr lang="en-US"/>
              <a:t>Blank layout (enter descriptive title here for accessibility)</a:t>
            </a:r>
          </a:p>
        </p:txBody>
      </p:sp>
      <p:sp>
        <p:nvSpPr>
          <p:cNvPr id="8" name="Slide Number Placeholder 7">
            <a:extLst>
              <a:ext uri="{FF2B5EF4-FFF2-40B4-BE49-F238E27FC236}">
                <a16:creationId xmlns:a16="http://schemas.microsoft.com/office/drawing/2014/main" id="{43351B0B-4730-A5F7-9C73-DBFF43EC267D}"/>
              </a:ext>
            </a:extLst>
          </p:cNvPr>
          <p:cNvSpPr>
            <a:spLocks noGrp="1"/>
          </p:cNvSpPr>
          <p:nvPr>
            <p:ph type="sldNum" sz="quarter" idx="12"/>
          </p:nvPr>
        </p:nvSpPr>
        <p:spPr/>
        <p:txBody>
          <a:bodyPr/>
          <a:lstStyle/>
          <a:p>
            <a:fld id="{DC503246-BBCE-4F0A-BCDC-08FC4C52637D}" type="slidenum">
              <a:rPr lang="en-US" smtClean="0"/>
              <a:pPr/>
              <a:t>‹N›</a:t>
            </a:fld>
            <a:endParaRPr lang="en-US" dirty="0"/>
          </a:p>
        </p:txBody>
      </p:sp>
    </p:spTree>
    <p:extLst>
      <p:ext uri="{BB962C8B-B14F-4D97-AF65-F5344CB8AC3E}">
        <p14:creationId xmlns:p14="http://schemas.microsoft.com/office/powerpoint/2010/main" val="7712999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Subtitle">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02579A-F003-4256-9071-88F3CD2BA3E7}"/>
              </a:ext>
            </a:extLst>
          </p:cNvPr>
          <p:cNvSpPr>
            <a:spLocks noGrp="1"/>
          </p:cNvSpPr>
          <p:nvPr>
            <p:ph type="body" sz="quarter" idx="10" hasCustomPrompt="1"/>
          </p:nvPr>
        </p:nvSpPr>
        <p:spPr>
          <a:xfrm>
            <a:off x="432651" y="1087476"/>
            <a:ext cx="11416450" cy="276999"/>
          </a:xfrm>
        </p:spPr>
        <p:txBody>
          <a:bodyPr/>
          <a:lstStyle>
            <a:lvl1pPr marL="0" indent="0">
              <a:lnSpc>
                <a:spcPct val="100000"/>
              </a:lnSpc>
              <a:spcAft>
                <a:spcPts val="1200"/>
              </a:spcAft>
              <a:buNone/>
              <a:defRPr sz="1200" b="1" cap="all" spc="300" baseline="0">
                <a:solidFill>
                  <a:schemeClr val="accent1">
                    <a:lumMod val="40000"/>
                    <a:lumOff val="60000"/>
                  </a:schemeClr>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pPr lvl="0"/>
            <a:r>
              <a:rPr lang="en-US" dirty="0"/>
              <a:t>Enter subtitle</a:t>
            </a:r>
          </a:p>
        </p:txBody>
      </p:sp>
      <p:sp>
        <p:nvSpPr>
          <p:cNvPr id="6" name="Slide Number Placeholder 5">
            <a:extLst>
              <a:ext uri="{FF2B5EF4-FFF2-40B4-BE49-F238E27FC236}">
                <a16:creationId xmlns:a16="http://schemas.microsoft.com/office/drawing/2014/main" id="{3FC8DAC0-8819-37FD-AE93-08392EECBAAC}"/>
              </a:ext>
            </a:extLst>
          </p:cNvPr>
          <p:cNvSpPr>
            <a:spLocks noGrp="1"/>
          </p:cNvSpPr>
          <p:nvPr>
            <p:ph type="sldNum" sz="quarter" idx="13"/>
          </p:nvPr>
        </p:nvSpPr>
        <p:spPr/>
        <p:txBody>
          <a:bodyPr/>
          <a:lstStyle/>
          <a:p>
            <a:fld id="{DC503246-BBCE-4F0A-BCDC-08FC4C52637D}" type="slidenum">
              <a:rPr lang="en-US" smtClean="0"/>
              <a:pPr/>
              <a:t>‹N›</a:t>
            </a:fld>
            <a:endParaRPr lang="en-US" dirty="0"/>
          </a:p>
        </p:txBody>
      </p:sp>
      <p:sp>
        <p:nvSpPr>
          <p:cNvPr id="8" name="Title 1">
            <a:extLst>
              <a:ext uri="{FF2B5EF4-FFF2-40B4-BE49-F238E27FC236}">
                <a16:creationId xmlns:a16="http://schemas.microsoft.com/office/drawing/2014/main" id="{5E353A7C-118D-EB9D-83D3-ABB36CA1BE19}"/>
              </a:ext>
            </a:extLst>
          </p:cNvPr>
          <p:cNvSpPr>
            <a:spLocks noGrp="1"/>
          </p:cNvSpPr>
          <p:nvPr>
            <p:ph type="title" hasCustomPrompt="1"/>
          </p:nvPr>
        </p:nvSpPr>
        <p:spPr>
          <a:xfrm>
            <a:off x="425038" y="355015"/>
            <a:ext cx="11430001" cy="638175"/>
          </a:xfrm>
        </p:spPr>
        <p:txBody>
          <a:bodyPr/>
          <a:lstStyle>
            <a:lvl1pPr>
              <a:defRPr/>
            </a:lvl1pPr>
          </a:lstStyle>
          <a:p>
            <a:r>
              <a:rPr lang="en-US" dirty="0"/>
              <a:t>Title and subtitle layout</a:t>
            </a:r>
          </a:p>
        </p:txBody>
      </p:sp>
    </p:spTree>
    <p:extLst>
      <p:ext uri="{BB962C8B-B14F-4D97-AF65-F5344CB8AC3E}">
        <p14:creationId xmlns:p14="http://schemas.microsoft.com/office/powerpoint/2010/main" val="503393473"/>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a:xfrm>
            <a:off x="425038" y="355015"/>
            <a:ext cx="11430001" cy="638175"/>
          </a:xfrm>
        </p:spPr>
        <p:txBody>
          <a:bodyPr/>
          <a:lstStyle>
            <a:lvl1pPr>
              <a:defRPr/>
            </a:lvl1pPr>
          </a:lstStyle>
          <a:p>
            <a:r>
              <a:rPr lang="en-US" dirty="0"/>
              <a:t>Title only layout</a:t>
            </a:r>
          </a:p>
        </p:txBody>
      </p:sp>
      <p:sp>
        <p:nvSpPr>
          <p:cNvPr id="5" name="Slide Number Placeholder 4">
            <a:extLst>
              <a:ext uri="{FF2B5EF4-FFF2-40B4-BE49-F238E27FC236}">
                <a16:creationId xmlns:a16="http://schemas.microsoft.com/office/drawing/2014/main" id="{BA3966A8-AECE-9EF1-2847-B761F8CE4598}"/>
              </a:ext>
            </a:extLst>
          </p:cNvPr>
          <p:cNvSpPr>
            <a:spLocks noGrp="1"/>
          </p:cNvSpPr>
          <p:nvPr>
            <p:ph type="sldNum" sz="quarter" idx="12"/>
          </p:nvPr>
        </p:nvSpPr>
        <p:spPr/>
        <p:txBody>
          <a:bodyPr/>
          <a:lstStyle/>
          <a:p>
            <a:fld id="{DC503246-BBCE-4F0A-BCDC-08FC4C52637D}" type="slidenum">
              <a:rPr lang="en-US" smtClean="0"/>
              <a:pPr/>
              <a:t>‹N›</a:t>
            </a:fld>
            <a:endParaRPr lang="en-US" dirty="0"/>
          </a:p>
        </p:txBody>
      </p:sp>
    </p:spTree>
    <p:extLst>
      <p:ext uri="{BB962C8B-B14F-4D97-AF65-F5344CB8AC3E}">
        <p14:creationId xmlns:p14="http://schemas.microsoft.com/office/powerpoint/2010/main" val="1619675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1DBC7-A563-4787-896F-A8C55AC39541}"/>
              </a:ext>
            </a:extLst>
          </p:cNvPr>
          <p:cNvSpPr>
            <a:spLocks noGrp="1"/>
          </p:cNvSpPr>
          <p:nvPr>
            <p:ph type="title"/>
          </p:nvPr>
        </p:nvSpPr>
        <p:spPr>
          <a:xfrm>
            <a:off x="304800" y="304800"/>
            <a:ext cx="11582400" cy="638175"/>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4A25B-ECC2-4D0E-BA51-828900AA1150}"/>
              </a:ext>
            </a:extLst>
          </p:cNvPr>
          <p:cNvSpPr>
            <a:spLocks noGrp="1"/>
          </p:cNvSpPr>
          <p:nvPr>
            <p:ph type="body" idx="1"/>
          </p:nvPr>
        </p:nvSpPr>
        <p:spPr>
          <a:xfrm>
            <a:off x="304801" y="1485900"/>
            <a:ext cx="11582400" cy="2049792"/>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3AAC10-7019-4712-85D0-4C900536A54E}"/>
              </a:ext>
            </a:extLst>
          </p:cNvPr>
          <p:cNvSpPr>
            <a:spLocks noGrp="1"/>
          </p:cNvSpPr>
          <p:nvPr>
            <p:ph type="dt" sz="half" idx="2"/>
          </p:nvPr>
        </p:nvSpPr>
        <p:spPr>
          <a:xfrm>
            <a:off x="838200" y="69659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66AEACD-8FDE-40BC-8286-930C357A13C7}" type="datetimeFigureOut">
              <a:rPr lang="en-US" smtClean="0"/>
              <a:pPr/>
              <a:t>12/10/2025</a:t>
            </a:fld>
            <a:endParaRPr lang="en-US" dirty="0"/>
          </a:p>
        </p:txBody>
      </p:sp>
      <p:sp>
        <p:nvSpPr>
          <p:cNvPr id="5" name="Footer Placeholder 4">
            <a:extLst>
              <a:ext uri="{FF2B5EF4-FFF2-40B4-BE49-F238E27FC236}">
                <a16:creationId xmlns:a16="http://schemas.microsoft.com/office/drawing/2014/main" id="{5F5BB608-7507-49E6-A3EF-FCF70056BA5E}"/>
              </a:ext>
            </a:extLst>
          </p:cNvPr>
          <p:cNvSpPr>
            <a:spLocks noGrp="1"/>
          </p:cNvSpPr>
          <p:nvPr>
            <p:ph type="ftr" sz="quarter" idx="3"/>
          </p:nvPr>
        </p:nvSpPr>
        <p:spPr>
          <a:xfrm>
            <a:off x="4038600" y="69659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CEABC0-4D9B-4F84-9C7F-2B0BE8033B97}"/>
              </a:ext>
            </a:extLst>
          </p:cNvPr>
          <p:cNvSpPr>
            <a:spLocks noGrp="1"/>
          </p:cNvSpPr>
          <p:nvPr>
            <p:ph type="sldNum" sz="quarter" idx="4"/>
          </p:nvPr>
        </p:nvSpPr>
        <p:spPr>
          <a:xfrm>
            <a:off x="8610600" y="69659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C503246-BBCE-4F0A-BCDC-08FC4C52637D}" type="slidenum">
              <a:rPr lang="en-US" smtClean="0"/>
              <a:pPr/>
              <a:t>‹N›</a:t>
            </a:fld>
            <a:endParaRPr lang="en-US" dirty="0"/>
          </a:p>
        </p:txBody>
      </p:sp>
      <p:sp>
        <p:nvSpPr>
          <p:cNvPr id="9" name="TextBox 3">
            <a:extLst>
              <a:ext uri="{FF2B5EF4-FFF2-40B4-BE49-F238E27FC236}">
                <a16:creationId xmlns:a16="http://schemas.microsoft.com/office/drawing/2014/main" id="{4CAD4279-FBF3-4755-ADA6-63C789BE8BA1}"/>
              </a:ext>
            </a:extLst>
          </p:cNvPr>
          <p:cNvSpPr txBox="1">
            <a:spLocks noChangeArrowheads="1"/>
          </p:cNvSpPr>
          <p:nvPr userDrawn="1"/>
        </p:nvSpPr>
        <p:spPr bwMode="white">
          <a:xfrm>
            <a:off x="1101540" y="6476853"/>
            <a:ext cx="3962400" cy="107722"/>
          </a:xfrm>
          <a:prstGeom prst="rect">
            <a:avLst/>
          </a:prstGeom>
          <a:noFill/>
          <a:ln>
            <a:noFill/>
          </a:ln>
        </p:spPr>
        <p:txBody>
          <a:bodyPr lIns="0" tIns="0" rIns="0" bIns="0">
            <a:spAutoFit/>
          </a:bodyPr>
          <a:lstStyle>
            <a:lvl1pPr>
              <a:defRPr>
                <a:solidFill>
                  <a:schemeClr val="tx1"/>
                </a:solidFill>
                <a:latin typeface="+mn-lt"/>
              </a:defRPr>
            </a:lvl1pPr>
            <a:lvl2pPr marL="742950" indent="-285750">
              <a:defRPr>
                <a:solidFill>
                  <a:schemeClr val="tx1"/>
                </a:solidFill>
                <a:latin typeface="+mn-lt"/>
              </a:defRPr>
            </a:lvl2pPr>
            <a:lvl3pPr marL="1143000" indent="-228600">
              <a:defRPr>
                <a:solidFill>
                  <a:schemeClr val="tx1"/>
                </a:solidFill>
                <a:latin typeface="+mn-lt"/>
              </a:defRPr>
            </a:lvl3pPr>
            <a:lvl4pPr marL="1600200" indent="-228600">
              <a:defRPr>
                <a:solidFill>
                  <a:schemeClr val="tx1"/>
                </a:solidFill>
                <a:latin typeface="+mn-lt"/>
              </a:defRPr>
            </a:lvl4pPr>
            <a:lvl5pPr marL="2057400" indent="-228600">
              <a:defRPr>
                <a:solidFill>
                  <a:schemeClr val="tx1"/>
                </a:solidFill>
                <a:latin typeface="+mn-lt"/>
              </a:defRPr>
            </a:lvl5pPr>
            <a:lvl6pPr marL="2514600" indent="-228600" defTabSz="457200" fontAlgn="base">
              <a:spcBef>
                <a:spcPct val="0"/>
              </a:spcBef>
              <a:spcAft>
                <a:spcPct val="0"/>
              </a:spcAft>
              <a:defRPr>
                <a:solidFill>
                  <a:schemeClr val="tx1"/>
                </a:solidFill>
                <a:latin typeface="+mn-lt"/>
              </a:defRPr>
            </a:lvl6pPr>
            <a:lvl7pPr marL="2971800" indent="-228600" defTabSz="457200" fontAlgn="base">
              <a:spcBef>
                <a:spcPct val="0"/>
              </a:spcBef>
              <a:spcAft>
                <a:spcPct val="0"/>
              </a:spcAft>
              <a:defRPr>
                <a:solidFill>
                  <a:schemeClr val="tx1"/>
                </a:solidFill>
                <a:latin typeface="+mn-lt"/>
              </a:defRPr>
            </a:lvl7pPr>
            <a:lvl8pPr marL="3429000" indent="-228600" defTabSz="457200" fontAlgn="base">
              <a:spcBef>
                <a:spcPct val="0"/>
              </a:spcBef>
              <a:spcAft>
                <a:spcPct val="0"/>
              </a:spcAft>
              <a:defRPr>
                <a:solidFill>
                  <a:schemeClr val="tx1"/>
                </a:solidFill>
                <a:latin typeface="+mn-lt"/>
              </a:defRPr>
            </a:lvl8pPr>
            <a:lvl9pPr marL="3886200" indent="-228600" defTabSz="457200" fontAlgn="base">
              <a:spcBef>
                <a:spcPct val="0"/>
              </a:spcBef>
              <a:spcAft>
                <a:spcPct val="0"/>
              </a:spcAft>
              <a:defRPr>
                <a:solidFill>
                  <a:schemeClr val="tx1"/>
                </a:solidFill>
                <a:latin typeface="+mn-lt"/>
              </a:defRPr>
            </a:lvl9pPr>
          </a:lstStyle>
          <a:p>
            <a:pPr algn="l" defTabSz="1097212" eaLnBrk="1" fontAlgn="auto" hangingPunct="1">
              <a:spcBef>
                <a:spcPts val="0"/>
              </a:spcBef>
              <a:spcAft>
                <a:spcPts val="0"/>
              </a:spcAft>
              <a:defRPr/>
            </a:pPr>
            <a:r>
              <a:rPr lang="en-US" altLang="x-none" sz="700" b="0" i="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2024, Amazon Web Services, Inc. or its affiliates. All rights reserved.</a:t>
            </a:r>
          </a:p>
        </p:txBody>
      </p:sp>
      <p:pic>
        <p:nvPicPr>
          <p:cNvPr id="10" name="Picture 9">
            <a:extLst>
              <a:ext uri="{FF2B5EF4-FFF2-40B4-BE49-F238E27FC236}">
                <a16:creationId xmlns:a16="http://schemas.microsoft.com/office/drawing/2014/main" id="{3500FAE8-23D3-4A1A-8794-61AC6D465E0C}"/>
              </a:ext>
            </a:extLst>
          </p:cNvPr>
          <p:cNvPicPr>
            <a:picLocks noChangeAspect="1"/>
          </p:cNvPicPr>
          <p:nvPr userDrawn="1"/>
        </p:nvPicPr>
        <p:blipFill>
          <a:blip r:embed="rId7"/>
          <a:srcRect/>
          <a:stretch/>
        </p:blipFill>
        <p:spPr>
          <a:xfrm>
            <a:off x="292501" y="6428661"/>
            <a:ext cx="388818" cy="219592"/>
          </a:xfrm>
          <a:prstGeom prst="rect">
            <a:avLst/>
          </a:prstGeom>
        </p:spPr>
      </p:pic>
    </p:spTree>
    <p:extLst>
      <p:ext uri="{BB962C8B-B14F-4D97-AF65-F5344CB8AC3E}">
        <p14:creationId xmlns:p14="http://schemas.microsoft.com/office/powerpoint/2010/main" val="3779449777"/>
      </p:ext>
    </p:extLst>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transition>
    <p:fade/>
  </p:transition>
  <p:txStyles>
    <p:titleStyle>
      <a:lvl1pPr algn="l" defTabSz="914400" rtl="0" eaLnBrk="1" latinLnBrk="0" hangingPunct="1">
        <a:lnSpc>
          <a:spcPct val="90000"/>
        </a:lnSpc>
        <a:spcBef>
          <a:spcPct val="0"/>
        </a:spcBef>
        <a:buNone/>
        <a:defRPr sz="4000" b="1" kern="1200" spc="-1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0"/>
        </a:spcBef>
        <a:spcAft>
          <a:spcPts val="1200"/>
        </a:spcAft>
        <a:buClr>
          <a:schemeClr val="tx1"/>
        </a:buClr>
        <a:buSzPct val="90000"/>
        <a:buFont typeface="Amazon Ember Display" panose="020F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Clr>
          <a:schemeClr val="tx1"/>
        </a:buClr>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600"/>
        </a:spcAft>
        <a:buClr>
          <a:schemeClr val="tx1"/>
        </a:buClr>
        <a:buFont typeface="Amazon Ember Display" panose="020F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600"/>
        </a:spcAft>
        <a:buClr>
          <a:schemeClr val="tx1"/>
        </a:buClr>
        <a:buFont typeface="Amazon Ember Display" panose="020F0603020204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0"/>
        </a:spcBef>
        <a:buClr>
          <a:schemeClr val="tx1"/>
        </a:buClr>
        <a:buFont typeface="Amazon Ember Display" panose="020F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92">
          <p15:clr>
            <a:srgbClr val="F26B43"/>
          </p15:clr>
        </p15:guide>
        <p15:guide id="4" orient="horz" pos="3912">
          <p15:clr>
            <a:srgbClr val="F26B43"/>
          </p15:clr>
        </p15:guide>
        <p15:guide id="5" pos="192">
          <p15:clr>
            <a:srgbClr val="F26B43"/>
          </p15:clr>
        </p15:guide>
        <p15:guide id="6" pos="7488">
          <p15:clr>
            <a:srgbClr val="F26B43"/>
          </p15:clr>
        </p15:guide>
        <p15:guide id="7" orient="horz" pos="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aboutamazon.com/news/aws/aws-data-center-ai-circularity" TargetMode="External"/><Relationship Id="rId5" Type="http://schemas.openxmlformats.org/officeDocument/2006/relationships/hyperlink" Target="https://press.aboutamazon.com/2024/12/aws-announces-new-data-center-components-to-support-ai-innovation-and-further-improve-energy-efficiency"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6DA3673-25AA-4685-B506-72DB23A2127B}"/>
              </a:ext>
            </a:extLst>
          </p:cNvPr>
          <p:cNvSpPr>
            <a:spLocks noGrp="1"/>
          </p:cNvSpPr>
          <p:nvPr>
            <p:ph type="ctrTitle"/>
          </p:nvPr>
        </p:nvSpPr>
        <p:spPr>
          <a:xfrm>
            <a:off x="426595" y="2746988"/>
            <a:ext cx="8184005" cy="1545612"/>
          </a:xfrm>
        </p:spPr>
        <p:txBody>
          <a:bodyPr vert="horz" wrap="square" lIns="0" tIns="91440" rIns="0" bIns="45720" rtlCol="0" anchor="t" anchorCtr="0">
            <a:noAutofit/>
          </a:bodyPr>
          <a:lstStyle/>
          <a:p>
            <a:r>
              <a:rPr lang="en-US" dirty="0"/>
              <a:t>Cloud infrastructure designed for a sustainable future</a:t>
            </a:r>
            <a:endParaRPr lang="en-US" sz="3200" b="0" dirty="0"/>
          </a:p>
        </p:txBody>
      </p:sp>
    </p:spTree>
    <p:extLst>
      <p:ext uri="{BB962C8B-B14F-4D97-AF65-F5344CB8AC3E}">
        <p14:creationId xmlns:p14="http://schemas.microsoft.com/office/powerpoint/2010/main" val="76725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aerial view of a warehouse&#10;&#10;Description automatically generated">
            <a:extLst>
              <a:ext uri="{FF2B5EF4-FFF2-40B4-BE49-F238E27FC236}">
                <a16:creationId xmlns:a16="http://schemas.microsoft.com/office/drawing/2014/main" id="{13043921-1F5A-57BF-A698-4DC79757F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9" y="0"/>
            <a:ext cx="12192000" cy="6858000"/>
          </a:xfrm>
          <a:prstGeom prst="rect">
            <a:avLst/>
          </a:prstGeom>
          <a:effectLst>
            <a:outerShdw dist="50800" dir="5400000" algn="ctr" rotWithShape="0">
              <a:srgbClr val="000000"/>
            </a:outerShdw>
          </a:effectLst>
        </p:spPr>
      </p:pic>
      <p:sp>
        <p:nvSpPr>
          <p:cNvPr id="9" name="Rectangle 8">
            <a:extLst>
              <a:ext uri="{FF2B5EF4-FFF2-40B4-BE49-F238E27FC236}">
                <a16:creationId xmlns:a16="http://schemas.microsoft.com/office/drawing/2014/main" id="{AAAE0116-222C-5DDD-ED2B-73BCD588457D}"/>
              </a:ext>
            </a:extLst>
          </p:cNvPr>
          <p:cNvSpPr/>
          <p:nvPr/>
        </p:nvSpPr>
        <p:spPr>
          <a:xfrm>
            <a:off x="73849" y="0"/>
            <a:ext cx="12192000" cy="6857999"/>
          </a:xfrm>
          <a:prstGeom prst="rect">
            <a:avLst/>
          </a:prstGeom>
          <a:gradFill flip="none" rotWithShape="1">
            <a:gsLst>
              <a:gs pos="100000">
                <a:schemeClr val="bg1">
                  <a:alpha val="42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0" name="Title 5">
            <a:extLst>
              <a:ext uri="{FF2B5EF4-FFF2-40B4-BE49-F238E27FC236}">
                <a16:creationId xmlns:a16="http://schemas.microsoft.com/office/drawing/2014/main" id="{892D2CAD-9EDF-F3EC-8C3C-54284D11E9F7}"/>
              </a:ext>
            </a:extLst>
          </p:cNvPr>
          <p:cNvSpPr txBox="1">
            <a:spLocks/>
          </p:cNvSpPr>
          <p:nvPr/>
        </p:nvSpPr>
        <p:spPr>
          <a:xfrm>
            <a:off x="419100" y="2650188"/>
            <a:ext cx="3163911" cy="1557621"/>
          </a:xfrm>
          <a:prstGeom prst="rect">
            <a:avLst/>
          </a:prstGeom>
        </p:spPr>
        <p:txBody>
          <a:bodyPr vert="horz" lIns="0" tIns="91440" rIns="0" bIns="45720" rtlCol="0" anchor="ctr" anchorCtr="0">
            <a:noAutofit/>
          </a:bodyPr>
          <a:lstStyle>
            <a:lvl1pPr algn="l" defTabSz="914400" rtl="0" eaLnBrk="1" latinLnBrk="0" hangingPunct="1">
              <a:lnSpc>
                <a:spcPct val="90000"/>
              </a:lnSpc>
              <a:spcBef>
                <a:spcPct val="0"/>
              </a:spcBef>
              <a:buNone/>
              <a:defRPr sz="3200" b="1" kern="1200" spc="0" baseline="0">
                <a:solidFill>
                  <a:schemeClr val="tx1"/>
                </a:solidFill>
                <a:latin typeface="+mj-lt"/>
                <a:ea typeface="+mj-ea"/>
                <a:cs typeface="+mj-cs"/>
              </a:defRPr>
            </a:lvl1pPr>
          </a:lstStyle>
          <a:p>
            <a:r>
              <a:rPr lang="en-US" sz="4000" dirty="0"/>
              <a:t>Amazon’s progress: </a:t>
            </a:r>
          </a:p>
          <a:p>
            <a:r>
              <a:rPr lang="en-US" sz="2400" b="0" dirty="0"/>
              <a:t>Net-Zero carbon by 2040</a:t>
            </a:r>
            <a:endParaRPr lang="en-US" b="0" dirty="0"/>
          </a:p>
        </p:txBody>
      </p:sp>
      <p:sp>
        <p:nvSpPr>
          <p:cNvPr id="16" name="Title 15">
            <a:extLst>
              <a:ext uri="{FF2B5EF4-FFF2-40B4-BE49-F238E27FC236}">
                <a16:creationId xmlns:a16="http://schemas.microsoft.com/office/drawing/2014/main" id="{7272EE53-0FF3-86E6-FFDE-95B4C4973434}"/>
              </a:ext>
            </a:extLst>
          </p:cNvPr>
          <p:cNvSpPr>
            <a:spLocks noGrp="1"/>
          </p:cNvSpPr>
          <p:nvPr>
            <p:ph type="title"/>
          </p:nvPr>
        </p:nvSpPr>
        <p:spPr/>
        <p:txBody>
          <a:bodyPr/>
          <a:lstStyle/>
          <a:p>
            <a:endParaRPr lang="en-US"/>
          </a:p>
        </p:txBody>
      </p:sp>
      <p:sp>
        <p:nvSpPr>
          <p:cNvPr id="20" name="Rectangle: Rounded Corners 19">
            <a:extLst>
              <a:ext uri="{FF2B5EF4-FFF2-40B4-BE49-F238E27FC236}">
                <a16:creationId xmlns:a16="http://schemas.microsoft.com/office/drawing/2014/main" id="{99EE4258-B010-FEB9-806D-78827AB53525}"/>
              </a:ext>
            </a:extLst>
          </p:cNvPr>
          <p:cNvSpPr/>
          <p:nvPr/>
        </p:nvSpPr>
        <p:spPr>
          <a:xfrm>
            <a:off x="4252149" y="395694"/>
            <a:ext cx="8578026" cy="1050294"/>
          </a:xfrm>
          <a:prstGeom prst="roundRect">
            <a:avLst>
              <a:gd name="adj" fmla="val 50000"/>
            </a:avLst>
          </a:prstGeom>
          <a:solidFill>
            <a:schemeClr val="bg1"/>
          </a:solidFill>
          <a:ln w="19050">
            <a:gradFill flip="none" rotWithShape="1">
              <a:gsLst>
                <a:gs pos="0">
                  <a:schemeClr val="accent1"/>
                </a:gs>
                <a:gs pos="61000">
                  <a:schemeClr val="accent4"/>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rtlCol="0" anchor="ctr"/>
          <a:lstStyle/>
          <a:p>
            <a:r>
              <a:rPr lang="en-US" sz="2000" dirty="0">
                <a:solidFill>
                  <a:schemeClr val="tx1"/>
                </a:solidFill>
              </a:rPr>
              <a:t>Investments </a:t>
            </a:r>
            <a:r>
              <a:rPr lang="en-US" sz="2400" dirty="0">
                <a:solidFill>
                  <a:schemeClr val="tx1"/>
                </a:solidFill>
              </a:rPr>
              <a:t>in </a:t>
            </a:r>
            <a:r>
              <a:rPr lang="en-US" sz="2400" b="1" dirty="0">
                <a:solidFill>
                  <a:srgbClr val="0073E5"/>
                </a:solidFill>
              </a:rPr>
              <a:t>600+ </a:t>
            </a:r>
            <a:r>
              <a:rPr lang="en-US" sz="2000" dirty="0">
                <a:solidFill>
                  <a:schemeClr val="tx1"/>
                </a:solidFill>
              </a:rPr>
              <a:t>wind and solar projects</a:t>
            </a:r>
          </a:p>
        </p:txBody>
      </p:sp>
      <p:sp>
        <p:nvSpPr>
          <p:cNvPr id="21" name="Rectangle: Rounded Corners 20">
            <a:extLst>
              <a:ext uri="{FF2B5EF4-FFF2-40B4-BE49-F238E27FC236}">
                <a16:creationId xmlns:a16="http://schemas.microsoft.com/office/drawing/2014/main" id="{35D384C7-3FBC-730B-2DAC-8FC404AED107}"/>
              </a:ext>
            </a:extLst>
          </p:cNvPr>
          <p:cNvSpPr/>
          <p:nvPr/>
        </p:nvSpPr>
        <p:spPr>
          <a:xfrm>
            <a:off x="4252149" y="1940967"/>
            <a:ext cx="8578026" cy="1050294"/>
          </a:xfrm>
          <a:prstGeom prst="roundRect">
            <a:avLst>
              <a:gd name="adj" fmla="val 50000"/>
            </a:avLst>
          </a:prstGeom>
          <a:solidFill>
            <a:schemeClr val="bg1"/>
          </a:solidFill>
          <a:ln w="19050">
            <a:gradFill flip="none" rotWithShape="1">
              <a:gsLst>
                <a:gs pos="0">
                  <a:schemeClr val="accent1"/>
                </a:gs>
                <a:gs pos="61000">
                  <a:schemeClr val="accent4"/>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rtlCol="0" anchor="ctr"/>
          <a:lstStyle/>
          <a:p>
            <a:r>
              <a:rPr lang="en-US" sz="2000" dirty="0">
                <a:solidFill>
                  <a:schemeClr val="tx1"/>
                </a:solidFill>
              </a:rPr>
              <a:t>Amazon is the </a:t>
            </a:r>
            <a:r>
              <a:rPr lang="en-US" sz="2400" b="1" dirty="0">
                <a:solidFill>
                  <a:srgbClr val="0073E5"/>
                </a:solidFill>
              </a:rPr>
              <a:t>largest corporate purchaser </a:t>
            </a:r>
            <a:r>
              <a:rPr lang="en-US" sz="2000" dirty="0">
                <a:solidFill>
                  <a:schemeClr val="tx1"/>
                </a:solidFill>
              </a:rPr>
              <a:t>of renewable energy globally,</a:t>
            </a:r>
            <a:r>
              <a:rPr lang="en-US" sz="2400" b="1" dirty="0">
                <a:solidFill>
                  <a:schemeClr val="accent1"/>
                </a:solidFill>
              </a:rPr>
              <a:t> </a:t>
            </a:r>
            <a:r>
              <a:rPr lang="en-US" sz="2400" b="1" dirty="0">
                <a:solidFill>
                  <a:srgbClr val="0073E5"/>
                </a:solidFill>
              </a:rPr>
              <a:t>5</a:t>
            </a:r>
            <a:r>
              <a:rPr lang="en-US" sz="2000" dirty="0">
                <a:solidFill>
                  <a:schemeClr val="tx1"/>
                </a:solidFill>
              </a:rPr>
              <a:t> years running, according to BloombergNEF</a:t>
            </a:r>
          </a:p>
        </p:txBody>
      </p:sp>
      <p:sp>
        <p:nvSpPr>
          <p:cNvPr id="27" name="Rectangle: Rounded Corners 26">
            <a:extLst>
              <a:ext uri="{FF2B5EF4-FFF2-40B4-BE49-F238E27FC236}">
                <a16:creationId xmlns:a16="http://schemas.microsoft.com/office/drawing/2014/main" id="{458C6D1F-2B19-05DE-7C25-B502F7030B6C}"/>
              </a:ext>
            </a:extLst>
          </p:cNvPr>
          <p:cNvSpPr/>
          <p:nvPr/>
        </p:nvSpPr>
        <p:spPr>
          <a:xfrm>
            <a:off x="4252149" y="3486240"/>
            <a:ext cx="8578026" cy="1050294"/>
          </a:xfrm>
          <a:prstGeom prst="roundRect">
            <a:avLst>
              <a:gd name="adj" fmla="val 50000"/>
            </a:avLst>
          </a:prstGeom>
          <a:solidFill>
            <a:schemeClr val="bg1"/>
          </a:solidFill>
          <a:ln w="19050">
            <a:gradFill flip="none" rotWithShape="1">
              <a:gsLst>
                <a:gs pos="0">
                  <a:schemeClr val="accent1"/>
                </a:gs>
                <a:gs pos="61000">
                  <a:schemeClr val="accent4"/>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rtlCol="0" anchor="ctr"/>
          <a:lstStyle/>
          <a:p>
            <a:r>
              <a:rPr lang="en-US" sz="2000" dirty="0">
                <a:solidFill>
                  <a:schemeClr val="tx1"/>
                </a:solidFill>
              </a:rPr>
              <a:t>In 2024, Amazon signed</a:t>
            </a:r>
            <a:r>
              <a:rPr lang="en-US" sz="2000" dirty="0">
                <a:solidFill>
                  <a:srgbClr val="0073E5"/>
                </a:solidFill>
              </a:rPr>
              <a:t> </a:t>
            </a:r>
            <a:r>
              <a:rPr lang="en-US" sz="2400" b="1" dirty="0">
                <a:solidFill>
                  <a:srgbClr val="0073E5"/>
                </a:solidFill>
              </a:rPr>
              <a:t>4</a:t>
            </a:r>
            <a:r>
              <a:rPr lang="en-US" sz="2000" dirty="0">
                <a:solidFill>
                  <a:srgbClr val="0073E5"/>
                </a:solidFill>
              </a:rPr>
              <a:t> </a:t>
            </a:r>
            <a:r>
              <a:rPr lang="en-US" sz="2000" dirty="0">
                <a:solidFill>
                  <a:schemeClr val="tx1"/>
                </a:solidFill>
              </a:rPr>
              <a:t>nuclear agreements</a:t>
            </a:r>
          </a:p>
        </p:txBody>
      </p:sp>
      <p:sp>
        <p:nvSpPr>
          <p:cNvPr id="28" name="Rectangle: Rounded Corners 27">
            <a:extLst>
              <a:ext uri="{FF2B5EF4-FFF2-40B4-BE49-F238E27FC236}">
                <a16:creationId xmlns:a16="http://schemas.microsoft.com/office/drawing/2014/main" id="{FA6EB7F4-FB7B-D203-6BEB-2F25C4000667}"/>
              </a:ext>
            </a:extLst>
          </p:cNvPr>
          <p:cNvSpPr/>
          <p:nvPr/>
        </p:nvSpPr>
        <p:spPr>
          <a:xfrm>
            <a:off x="4252149" y="5031513"/>
            <a:ext cx="8578026" cy="1050294"/>
          </a:xfrm>
          <a:prstGeom prst="roundRect">
            <a:avLst>
              <a:gd name="adj" fmla="val 50000"/>
            </a:avLst>
          </a:prstGeom>
          <a:solidFill>
            <a:schemeClr val="bg1"/>
          </a:solidFill>
          <a:ln w="19050">
            <a:gradFill flip="none" rotWithShape="1">
              <a:gsLst>
                <a:gs pos="0">
                  <a:schemeClr val="accent1"/>
                </a:gs>
                <a:gs pos="61000">
                  <a:schemeClr val="accent4"/>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80" tIns="45720" rIns="182880" rtlCol="0" anchor="ctr"/>
          <a:lstStyle/>
          <a:p>
            <a:r>
              <a:rPr lang="en-US" sz="2000" dirty="0">
                <a:solidFill>
                  <a:schemeClr val="tx1"/>
                </a:solidFill>
              </a:rPr>
              <a:t>We match </a:t>
            </a:r>
            <a:r>
              <a:rPr lang="en-US" sz="2400" b="1" dirty="0">
                <a:solidFill>
                  <a:srgbClr val="0073E5"/>
                </a:solidFill>
              </a:rPr>
              <a:t>100%</a:t>
            </a:r>
            <a:r>
              <a:rPr lang="en-US" sz="2000" b="1" dirty="0">
                <a:solidFill>
                  <a:srgbClr val="0073E5"/>
                </a:solidFill>
              </a:rPr>
              <a:t> </a:t>
            </a:r>
            <a:r>
              <a:rPr lang="en-US" sz="2000" dirty="0">
                <a:solidFill>
                  <a:schemeClr val="tx1"/>
                </a:solidFill>
              </a:rPr>
              <a:t>of the electricity consumed by our global operations with renewable energy sources</a:t>
            </a:r>
          </a:p>
        </p:txBody>
      </p:sp>
      <p:sp>
        <p:nvSpPr>
          <p:cNvPr id="2" name="TextBox 1">
            <a:extLst>
              <a:ext uri="{FF2B5EF4-FFF2-40B4-BE49-F238E27FC236}">
                <a16:creationId xmlns:a16="http://schemas.microsoft.com/office/drawing/2014/main" id="{0B4F8E22-EB69-7E36-7253-B5E41E5E807D}"/>
              </a:ext>
            </a:extLst>
          </p:cNvPr>
          <p:cNvSpPr txBox="1"/>
          <p:nvPr/>
        </p:nvSpPr>
        <p:spPr>
          <a:xfrm>
            <a:off x="1141084" y="6389813"/>
            <a:ext cx="2601994" cy="184666"/>
          </a:xfrm>
          <a:prstGeom prst="rect">
            <a:avLst/>
          </a:prstGeom>
          <a:noFill/>
        </p:spPr>
        <p:txBody>
          <a:bodyPr wrap="none" rtlCol="0">
            <a:spAutoFit/>
          </a:bodyPr>
          <a:lstStyle/>
          <a:p>
            <a:pPr algn="l"/>
            <a:r>
              <a:rPr lang="en-US" sz="600" dirty="0"/>
              <a:t>© 2025, Amazon Web Services, Inc. or its affiliates. All rights reserved</a:t>
            </a:r>
          </a:p>
        </p:txBody>
      </p:sp>
      <p:pic>
        <p:nvPicPr>
          <p:cNvPr id="3" name="Graphic 2">
            <a:extLst>
              <a:ext uri="{FF2B5EF4-FFF2-40B4-BE49-F238E27FC236}">
                <a16:creationId xmlns:a16="http://schemas.microsoft.com/office/drawing/2014/main" id="{6ED46EFD-900D-4451-C0BB-F5E034A18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100" y="6338002"/>
            <a:ext cx="388818" cy="232516"/>
          </a:xfrm>
          <a:prstGeom prst="rect">
            <a:avLst/>
          </a:prstGeom>
        </p:spPr>
      </p:pic>
    </p:spTree>
    <p:extLst>
      <p:ext uri="{BB962C8B-B14F-4D97-AF65-F5344CB8AC3E}">
        <p14:creationId xmlns:p14="http://schemas.microsoft.com/office/powerpoint/2010/main" val="196416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grpId="1" nodeType="withEffect">
                                  <p:stCondLst>
                                    <p:cond delay="0"/>
                                  </p:stCondLst>
                                  <p:childTnLst>
                                    <p:animMotion origin="layout" path="M -0.01719 -0.00023 L -1.25E-6 1.85185E-6 " pathEditMode="relative" rAng="0" ptsTypes="AA">
                                      <p:cBhvr>
                                        <p:cTn id="9" dur="500" fill="hold"/>
                                        <p:tgtEl>
                                          <p:spTgt spid="20"/>
                                        </p:tgtEl>
                                        <p:attrNameLst>
                                          <p:attrName>ppt_x</p:attrName>
                                          <p:attrName>ppt_y</p:attrName>
                                        </p:attrNameLst>
                                      </p:cBhvr>
                                      <p:rCtr x="859" y="0"/>
                                    </p:animMotion>
                                  </p:childTnLst>
                                </p:cTn>
                              </p:par>
                              <p:par>
                                <p:cTn id="10" presetID="10" presetClass="entr" presetSubtype="0" fill="hold" grpId="0" nodeType="withEffect">
                                  <p:stCondLst>
                                    <p:cond delay="1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par>
                                <p:cTn id="13" presetID="42" presetClass="path" presetSubtype="0" decel="100000" fill="hold" grpId="1" nodeType="withEffect">
                                  <p:stCondLst>
                                    <p:cond delay="100"/>
                                  </p:stCondLst>
                                  <p:childTnLst>
                                    <p:animMotion origin="layout" path="M -0.01719 -0.00023 L -1.25E-6 1.85185E-6 " pathEditMode="relative" rAng="0" ptsTypes="AA">
                                      <p:cBhvr>
                                        <p:cTn id="14" dur="500" fill="hold"/>
                                        <p:tgtEl>
                                          <p:spTgt spid="21"/>
                                        </p:tgtEl>
                                        <p:attrNameLst>
                                          <p:attrName>ppt_x</p:attrName>
                                          <p:attrName>ppt_y</p:attrName>
                                        </p:attrNameLst>
                                      </p:cBhvr>
                                      <p:rCtr x="859" y="0"/>
                                    </p:animMotion>
                                  </p:childTnLst>
                                </p:cTn>
                              </p:par>
                              <p:par>
                                <p:cTn id="15" presetID="10" presetClass="entr" presetSubtype="0" fill="hold" grpId="0" nodeType="withEffect">
                                  <p:stCondLst>
                                    <p:cond delay="2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par>
                                <p:cTn id="18" presetID="42" presetClass="path" presetSubtype="0" decel="100000" fill="hold" grpId="1" nodeType="withEffect">
                                  <p:stCondLst>
                                    <p:cond delay="200"/>
                                  </p:stCondLst>
                                  <p:childTnLst>
                                    <p:animMotion origin="layout" path="M -0.01719 -0.00023 L -1.25E-6 1.85185E-6 " pathEditMode="relative" rAng="0" ptsTypes="AA">
                                      <p:cBhvr>
                                        <p:cTn id="19" dur="500" fill="hold"/>
                                        <p:tgtEl>
                                          <p:spTgt spid="27"/>
                                        </p:tgtEl>
                                        <p:attrNameLst>
                                          <p:attrName>ppt_x</p:attrName>
                                          <p:attrName>ppt_y</p:attrName>
                                        </p:attrNameLst>
                                      </p:cBhvr>
                                      <p:rCtr x="859" y="0"/>
                                    </p:animMotion>
                                  </p:childTnLst>
                                </p:cTn>
                              </p:par>
                              <p:par>
                                <p:cTn id="20" presetID="10" presetClass="entr" presetSubtype="0" fill="hold" grpId="0" nodeType="withEffect">
                                  <p:stCondLst>
                                    <p:cond delay="3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par>
                                <p:cTn id="23" presetID="42" presetClass="path" presetSubtype="0" decel="100000" fill="hold" grpId="1" nodeType="withEffect">
                                  <p:stCondLst>
                                    <p:cond delay="300"/>
                                  </p:stCondLst>
                                  <p:childTnLst>
                                    <p:animMotion origin="layout" path="M -0.01719 -0.00023 L -1.25E-6 1.85185E-6 " pathEditMode="relative" rAng="0" ptsTypes="AA">
                                      <p:cBhvr>
                                        <p:cTn id="24" dur="500" fill="hold"/>
                                        <p:tgtEl>
                                          <p:spTgt spid="28"/>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7" grpId="0" animBg="1"/>
      <p:bldP spid="27" grpId="1" animBg="1"/>
      <p:bldP spid="28" grpId="0" animBg="1"/>
      <p:bldP spid="2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547040-5B72-BEC3-68D5-6AF977E760F6}"/>
              </a:ext>
            </a:extLst>
          </p:cNvPr>
          <p:cNvSpPr/>
          <p:nvPr/>
        </p:nvSpPr>
        <p:spPr>
          <a:xfrm>
            <a:off x="-1215032" y="1517884"/>
            <a:ext cx="7549118" cy="6140216"/>
          </a:xfrm>
          <a:prstGeom prst="roundRect">
            <a:avLst>
              <a:gd name="adj" fmla="val 1861"/>
            </a:avLst>
          </a:prstGeom>
          <a:noFill/>
          <a:ln w="19050">
            <a:gradFill flip="none" rotWithShape="1">
              <a:gsLst>
                <a:gs pos="57900">
                  <a:schemeClr val="accent1"/>
                </a:gs>
                <a:gs pos="17000">
                  <a:schemeClr val="accent3"/>
                </a:gs>
                <a:gs pos="100000">
                  <a:srgbClr val="00A580"/>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Amazon Ember Display"/>
            </a:endParaRPr>
          </a:p>
        </p:txBody>
      </p:sp>
      <p:sp>
        <p:nvSpPr>
          <p:cNvPr id="2" name="Text Placeholder 1">
            <a:extLst>
              <a:ext uri="{FF2B5EF4-FFF2-40B4-BE49-F238E27FC236}">
                <a16:creationId xmlns:a16="http://schemas.microsoft.com/office/drawing/2014/main" id="{4C80A54D-E1ED-B777-837F-16EE4192F137}"/>
              </a:ext>
            </a:extLst>
          </p:cNvPr>
          <p:cNvSpPr>
            <a:spLocks noGrp="1"/>
          </p:cNvSpPr>
          <p:nvPr>
            <p:ph type="body" sz="quarter" idx="10"/>
          </p:nvPr>
        </p:nvSpPr>
        <p:spPr>
          <a:xfrm>
            <a:off x="425038" y="1051130"/>
            <a:ext cx="11416450" cy="738664"/>
          </a:xfrm>
        </p:spPr>
        <p:txBody>
          <a:bodyPr/>
          <a:lstStyle/>
          <a:p>
            <a:r>
              <a:rPr lang="en-US" dirty="0"/>
              <a:t>Enhanced efficiency for tomorrow’s AI workloads</a:t>
            </a:r>
          </a:p>
          <a:p>
            <a:endParaRPr lang="en-US" dirty="0"/>
          </a:p>
        </p:txBody>
      </p:sp>
      <p:sp>
        <p:nvSpPr>
          <p:cNvPr id="3" name="Title 2">
            <a:extLst>
              <a:ext uri="{FF2B5EF4-FFF2-40B4-BE49-F238E27FC236}">
                <a16:creationId xmlns:a16="http://schemas.microsoft.com/office/drawing/2014/main" id="{59B9A50F-3346-85D6-D618-7DBEE9526B4A}"/>
              </a:ext>
            </a:extLst>
          </p:cNvPr>
          <p:cNvSpPr>
            <a:spLocks noGrp="1"/>
          </p:cNvSpPr>
          <p:nvPr>
            <p:ph type="title"/>
          </p:nvPr>
        </p:nvSpPr>
        <p:spPr/>
        <p:txBody>
          <a:bodyPr/>
          <a:lstStyle/>
          <a:p>
            <a:r>
              <a:rPr lang="en-US" dirty="0"/>
              <a:t>New AWS data center design</a:t>
            </a:r>
          </a:p>
        </p:txBody>
      </p:sp>
      <p:sp>
        <p:nvSpPr>
          <p:cNvPr id="30" name="Rectangle 29">
            <a:extLst>
              <a:ext uri="{FF2B5EF4-FFF2-40B4-BE49-F238E27FC236}">
                <a16:creationId xmlns:a16="http://schemas.microsoft.com/office/drawing/2014/main" id="{D3D3EF4D-9919-F672-613E-ABEF4BDA56B0}"/>
              </a:ext>
            </a:extLst>
          </p:cNvPr>
          <p:cNvSpPr/>
          <p:nvPr/>
        </p:nvSpPr>
        <p:spPr>
          <a:xfrm>
            <a:off x="0" y="0"/>
            <a:ext cx="80304" cy="6858000"/>
          </a:xfrm>
          <a:prstGeom prst="rect">
            <a:avLst/>
          </a:prstGeom>
          <a:gradFill flip="none" rotWithShape="1">
            <a:gsLst>
              <a:gs pos="0">
                <a:schemeClr val="accent6"/>
              </a:gs>
              <a:gs pos="40000">
                <a:schemeClr val="accent1"/>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Display"/>
              <a:ea typeface="+mn-ea"/>
              <a:cs typeface="+mn-cs"/>
            </a:endParaRPr>
          </a:p>
        </p:txBody>
      </p:sp>
      <p:graphicFrame>
        <p:nvGraphicFramePr>
          <p:cNvPr id="12" name="Chart 11">
            <a:extLst>
              <a:ext uri="{FF2B5EF4-FFF2-40B4-BE49-F238E27FC236}">
                <a16:creationId xmlns:a16="http://schemas.microsoft.com/office/drawing/2014/main" id="{CC0A636F-8C16-464F-BF72-EB65E11ED357}"/>
              </a:ext>
            </a:extLst>
          </p:cNvPr>
          <p:cNvGraphicFramePr/>
          <p:nvPr>
            <p:extLst>
              <p:ext uri="{D42A27DB-BD31-4B8C-83A1-F6EECF244321}">
                <p14:modId xmlns:p14="http://schemas.microsoft.com/office/powerpoint/2010/main" val="2510357808"/>
              </p:ext>
            </p:extLst>
          </p:nvPr>
        </p:nvGraphicFramePr>
        <p:xfrm>
          <a:off x="333749" y="1587229"/>
          <a:ext cx="5524167" cy="398880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AB0A2F70-0284-46A6-8C88-3A80BB47C507}"/>
              </a:ext>
            </a:extLst>
          </p:cNvPr>
          <p:cNvPicPr>
            <a:picLocks noChangeAspect="1"/>
          </p:cNvPicPr>
          <p:nvPr/>
        </p:nvPicPr>
        <p:blipFill>
          <a:blip r:embed="rId4"/>
          <a:stretch>
            <a:fillRect/>
          </a:stretch>
        </p:blipFill>
        <p:spPr>
          <a:xfrm>
            <a:off x="10747123" y="6331697"/>
            <a:ext cx="1444877" cy="341406"/>
          </a:xfrm>
          <a:prstGeom prst="rect">
            <a:avLst/>
          </a:prstGeom>
        </p:spPr>
      </p:pic>
      <p:grpSp>
        <p:nvGrpSpPr>
          <p:cNvPr id="5" name="Group 4">
            <a:extLst>
              <a:ext uri="{FF2B5EF4-FFF2-40B4-BE49-F238E27FC236}">
                <a16:creationId xmlns:a16="http://schemas.microsoft.com/office/drawing/2014/main" id="{1D29D4FB-CF73-F081-5286-36B65C67AA45}"/>
              </a:ext>
            </a:extLst>
          </p:cNvPr>
          <p:cNvGrpSpPr/>
          <p:nvPr/>
        </p:nvGrpSpPr>
        <p:grpSpPr>
          <a:xfrm>
            <a:off x="6587531" y="2415630"/>
            <a:ext cx="5381032" cy="2026740"/>
            <a:chOff x="6877316" y="4032345"/>
            <a:chExt cx="4884913" cy="1839879"/>
          </a:xfrm>
        </p:grpSpPr>
        <p:sp>
          <p:nvSpPr>
            <p:cNvPr id="13" name="Rectangle: Top Corners Rounded 12">
              <a:extLst>
                <a:ext uri="{FF2B5EF4-FFF2-40B4-BE49-F238E27FC236}">
                  <a16:creationId xmlns:a16="http://schemas.microsoft.com/office/drawing/2014/main" id="{49FCDE01-7949-4D83-B535-116F506C5055}"/>
                </a:ext>
              </a:extLst>
            </p:cNvPr>
            <p:cNvSpPr/>
            <p:nvPr/>
          </p:nvSpPr>
          <p:spPr>
            <a:xfrm>
              <a:off x="6877316" y="4032345"/>
              <a:ext cx="2271137" cy="1839879"/>
            </a:xfrm>
            <a:prstGeom prst="round2SameRect">
              <a:avLst>
                <a:gd name="adj1" fmla="val 7701"/>
                <a:gd name="adj2" fmla="val 0"/>
              </a:avLst>
            </a:prstGeom>
            <a:solidFill>
              <a:srgbClr val="111724"/>
            </a:solidFill>
            <a:ln w="6350">
              <a:solidFill>
                <a:srgbClr val="000000">
                  <a:alpha val="2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Display"/>
                <a:ea typeface="+mn-ea"/>
                <a:cs typeface="+mn-cs"/>
              </a:endParaRPr>
            </a:p>
          </p:txBody>
        </p:sp>
        <p:sp>
          <p:nvSpPr>
            <p:cNvPr id="16" name="Rectangle: Top Corners Rounded 15">
              <a:extLst>
                <a:ext uri="{FF2B5EF4-FFF2-40B4-BE49-F238E27FC236}">
                  <a16:creationId xmlns:a16="http://schemas.microsoft.com/office/drawing/2014/main" id="{3B247862-9A5D-4A6E-A69A-B074B1D8480C}"/>
                </a:ext>
              </a:extLst>
            </p:cNvPr>
            <p:cNvSpPr/>
            <p:nvPr/>
          </p:nvSpPr>
          <p:spPr>
            <a:xfrm>
              <a:off x="9491092" y="4032345"/>
              <a:ext cx="2271137" cy="1839879"/>
            </a:xfrm>
            <a:prstGeom prst="round2SameRect">
              <a:avLst>
                <a:gd name="adj1" fmla="val 7701"/>
                <a:gd name="adj2" fmla="val 0"/>
              </a:avLst>
            </a:prstGeom>
            <a:solidFill>
              <a:srgbClr val="111724"/>
            </a:solidFill>
            <a:ln w="6350">
              <a:solidFill>
                <a:srgbClr val="000000">
                  <a:alpha val="2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Display"/>
                <a:ea typeface="+mn-ea"/>
                <a:cs typeface="+mn-cs"/>
              </a:endParaRPr>
            </a:p>
          </p:txBody>
        </p:sp>
        <p:sp>
          <p:nvSpPr>
            <p:cNvPr id="17" name="TextBox 16">
              <a:extLst>
                <a:ext uri="{FF2B5EF4-FFF2-40B4-BE49-F238E27FC236}">
                  <a16:creationId xmlns:a16="http://schemas.microsoft.com/office/drawing/2014/main" id="{6EAFA822-1F8E-4A9D-A427-D800983223A8}"/>
                </a:ext>
              </a:extLst>
            </p:cNvPr>
            <p:cNvSpPr txBox="1"/>
            <p:nvPr/>
          </p:nvSpPr>
          <p:spPr>
            <a:xfrm>
              <a:off x="7040165" y="4435451"/>
              <a:ext cx="1945438" cy="677108"/>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latin typeface="Amazon Ember Display"/>
                </a:rPr>
                <a:t>46% </a:t>
              </a:r>
              <a:r>
                <a:rPr lang="en-US" noProof="0" dirty="0">
                  <a:solidFill>
                    <a:srgbClr val="FFFFFF"/>
                  </a:solidFill>
                  <a:latin typeface="Amazon Ember Display"/>
                </a:rPr>
                <a:t>reduced mechanical energy</a:t>
              </a:r>
              <a:endParaRPr kumimoji="0" lang="en-US" sz="1800" b="0" i="0" u="none" strike="noStrike" kern="1200" cap="none" spc="0" normalizeH="0" baseline="0" noProof="0" dirty="0">
                <a:ln>
                  <a:noFill/>
                </a:ln>
                <a:solidFill>
                  <a:srgbClr val="FFFFFF"/>
                </a:solidFill>
                <a:effectLst/>
                <a:uLnTx/>
                <a:uFillTx/>
                <a:latin typeface="Amazon Ember Display"/>
                <a:ea typeface="+mn-ea"/>
                <a:cs typeface="+mn-cs"/>
              </a:endParaRPr>
            </a:p>
          </p:txBody>
        </p:sp>
        <p:sp>
          <p:nvSpPr>
            <p:cNvPr id="15" name="TextBox 14">
              <a:extLst>
                <a:ext uri="{FF2B5EF4-FFF2-40B4-BE49-F238E27FC236}">
                  <a16:creationId xmlns:a16="http://schemas.microsoft.com/office/drawing/2014/main" id="{B6A3A854-1DCD-44E2-8823-12B556B86499}"/>
                </a:ext>
              </a:extLst>
            </p:cNvPr>
            <p:cNvSpPr txBox="1"/>
            <p:nvPr/>
          </p:nvSpPr>
          <p:spPr>
            <a:xfrm>
              <a:off x="9653941" y="4435451"/>
              <a:ext cx="1945438" cy="86614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latin typeface="Amazon Ember Display"/>
                </a:rPr>
                <a:t>35% </a:t>
              </a:r>
              <a:r>
                <a:rPr lang="en-US" dirty="0">
                  <a:solidFill>
                    <a:srgbClr val="FFFFFF"/>
                  </a:solidFill>
                  <a:latin typeface="Amazon Ember Display"/>
                </a:rPr>
                <a:t>less </a:t>
              </a:r>
              <a:br>
                <a:rPr lang="en-US" dirty="0">
                  <a:solidFill>
                    <a:srgbClr val="FFFFFF"/>
                  </a:solidFill>
                  <a:latin typeface="Amazon Ember Display"/>
                </a:rPr>
              </a:br>
              <a:r>
                <a:rPr lang="en-US" dirty="0">
                  <a:solidFill>
                    <a:srgbClr val="FFFFFF"/>
                  </a:solidFill>
                  <a:latin typeface="Amazon Ember Display"/>
                </a:rPr>
                <a:t>embodied carbon in concrete used</a:t>
              </a:r>
              <a:endParaRPr kumimoji="0" lang="en-US" sz="1800" b="0" i="0" u="none" strike="noStrike" kern="1200" cap="none" spc="0" normalizeH="0" baseline="0" noProof="0" dirty="0">
                <a:ln>
                  <a:noFill/>
                </a:ln>
                <a:solidFill>
                  <a:srgbClr val="FFFFFF"/>
                </a:solidFill>
                <a:effectLst/>
                <a:uLnTx/>
                <a:uFillTx/>
                <a:latin typeface="Amazon Ember Display"/>
                <a:ea typeface="+mn-ea"/>
                <a:cs typeface="+mn-cs"/>
              </a:endParaRPr>
            </a:p>
          </p:txBody>
        </p:sp>
      </p:grpSp>
      <p:sp>
        <p:nvSpPr>
          <p:cNvPr id="19" name="TextBox 18">
            <a:extLst>
              <a:ext uri="{FF2B5EF4-FFF2-40B4-BE49-F238E27FC236}">
                <a16:creationId xmlns:a16="http://schemas.microsoft.com/office/drawing/2014/main" id="{A5EA99E4-C76E-4A1A-8F51-C5E202F3D812}"/>
              </a:ext>
            </a:extLst>
          </p:cNvPr>
          <p:cNvSpPr txBox="1"/>
          <p:nvPr/>
        </p:nvSpPr>
        <p:spPr>
          <a:xfrm>
            <a:off x="425037" y="5576037"/>
            <a:ext cx="5567585" cy="461665"/>
          </a:xfrm>
          <a:prstGeom prst="rect">
            <a:avLst/>
          </a:prstGeom>
          <a:noFill/>
        </p:spPr>
        <p:txBody>
          <a:bodyPr wrap="square" lIns="0" rIns="0" rtlCol="0">
            <a:spAutoFit/>
          </a:bodyPr>
          <a:lstStyle/>
          <a:p>
            <a:r>
              <a:rPr lang="en-US" sz="1200" dirty="0"/>
              <a:t>PUE is one way we measure the efficiency of our data center operations. A lower PUE indicates a more efficient data center and a PUE score of 1.0 is perfect.</a:t>
            </a:r>
            <a:endParaRPr lang="en-US" sz="1200" b="1" dirty="0">
              <a:solidFill>
                <a:srgbClr val="FFFFFF"/>
              </a:solidFill>
            </a:endParaRPr>
          </a:p>
        </p:txBody>
      </p:sp>
      <p:sp>
        <p:nvSpPr>
          <p:cNvPr id="20" name="Title 53">
            <a:extLst>
              <a:ext uri="{FF2B5EF4-FFF2-40B4-BE49-F238E27FC236}">
                <a16:creationId xmlns:a16="http://schemas.microsoft.com/office/drawing/2014/main" id="{1B2551AA-5294-47D5-958D-FD189F626794}"/>
              </a:ext>
            </a:extLst>
          </p:cNvPr>
          <p:cNvSpPr txBox="1">
            <a:spLocks/>
          </p:cNvSpPr>
          <p:nvPr/>
        </p:nvSpPr>
        <p:spPr>
          <a:xfrm>
            <a:off x="6468792" y="6325748"/>
            <a:ext cx="5642904" cy="532252"/>
          </a:xfrm>
          <a:prstGeom prst="rect">
            <a:avLst/>
          </a:prstGeom>
        </p:spPr>
        <p:txBody>
          <a:bodyPr vert="horz" lIns="0" tIns="91440" rIns="0" bIns="45720" rtlCol="0" anchor="t" anchorCtr="0">
            <a:noAutofit/>
          </a:bodyPr>
          <a:lstStyle>
            <a:lvl1pPr algn="l" defTabSz="914400" rtl="0" eaLnBrk="1" latinLnBrk="0" hangingPunct="1">
              <a:lnSpc>
                <a:spcPct val="90000"/>
              </a:lnSpc>
              <a:spcBef>
                <a:spcPct val="0"/>
              </a:spcBef>
              <a:buNone/>
              <a:defRPr sz="3200" b="1" kern="1200" spc="0" baseline="0">
                <a:solidFill>
                  <a:schemeClr val="tx1"/>
                </a:solidFill>
                <a:latin typeface="+mj-lt"/>
                <a:ea typeface="+mj-ea"/>
                <a:cs typeface="+mj-cs"/>
              </a:defRPr>
            </a:lvl1pPr>
          </a:lstStyle>
          <a:p>
            <a:r>
              <a:rPr lang="en-US" sz="1200" b="0" dirty="0">
                <a:latin typeface="+mn-lt"/>
              </a:rPr>
              <a:t>Source: About Amazon: </a:t>
            </a:r>
            <a:r>
              <a:rPr lang="en-US" sz="1200" b="0" dirty="0">
                <a:latin typeface="+mn-lt"/>
                <a:hlinkClick r:id="rId5">
                  <a:extLst>
                    <a:ext uri="{A12FA001-AC4F-418D-AE19-62706E023703}">
                      <ahyp:hlinkClr xmlns:ahyp="http://schemas.microsoft.com/office/drawing/2018/hyperlinkcolor" val="tx"/>
                    </a:ext>
                  </a:extLst>
                </a:hlinkClick>
              </a:rPr>
              <a:t>AWS Announces New Data Center Components to Support AI Innovation and Further Improve Energy Efficiency</a:t>
            </a:r>
            <a:br>
              <a:rPr lang="en-US" sz="1200" b="0" dirty="0">
                <a:latin typeface="+mn-lt"/>
                <a:hlinkClick r:id="rId6">
                  <a:extLst>
                    <a:ext uri="{A12FA001-AC4F-418D-AE19-62706E023703}">
                      <ahyp:hlinkClr xmlns:ahyp="http://schemas.microsoft.com/office/drawing/2018/hyperlinkcolor" val="tx"/>
                    </a:ext>
                  </a:extLst>
                </a:hlinkClick>
              </a:rPr>
            </a:br>
            <a:endParaRPr lang="en-US" sz="1200" b="0" dirty="0">
              <a:latin typeface="+mn-lt"/>
            </a:endParaRPr>
          </a:p>
        </p:txBody>
      </p:sp>
      <p:sp>
        <p:nvSpPr>
          <p:cNvPr id="6" name="TextBox 5">
            <a:extLst>
              <a:ext uri="{FF2B5EF4-FFF2-40B4-BE49-F238E27FC236}">
                <a16:creationId xmlns:a16="http://schemas.microsoft.com/office/drawing/2014/main" id="{4F67C51C-8DEE-AE5D-3A21-DA94E2C4AD60}"/>
              </a:ext>
            </a:extLst>
          </p:cNvPr>
          <p:cNvSpPr txBox="1"/>
          <p:nvPr/>
        </p:nvSpPr>
        <p:spPr>
          <a:xfrm>
            <a:off x="7300142" y="1611077"/>
            <a:ext cx="3980204" cy="369332"/>
          </a:xfrm>
          <a:prstGeom prst="rect">
            <a:avLst/>
          </a:prstGeom>
          <a:noFill/>
        </p:spPr>
        <p:txBody>
          <a:bodyPr wrap="square" lIns="0" rIns="0" rtlCol="0">
            <a:spAutoFit/>
          </a:bodyPr>
          <a:lstStyle/>
          <a:p>
            <a:pPr algn="ctr"/>
            <a:r>
              <a:rPr lang="en-US" dirty="0"/>
              <a:t>Optimizing data center design</a:t>
            </a:r>
          </a:p>
        </p:txBody>
      </p:sp>
    </p:spTree>
    <p:extLst>
      <p:ext uri="{BB962C8B-B14F-4D97-AF65-F5344CB8AC3E}">
        <p14:creationId xmlns:p14="http://schemas.microsoft.com/office/powerpoint/2010/main" val="613402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5" presetClass="path" presetSubtype="0" decel="100000" fill="hold" grpId="1" nodeType="withEffect">
                                  <p:stCondLst>
                                    <p:cond delay="0"/>
                                  </p:stCondLst>
                                  <p:childTnLst>
                                    <p:animMotion origin="layout" path="M 0.00013 0.0294 L -1.04167E-6 2.22222E-6 " pathEditMode="relative" rAng="0" ptsTypes="AA">
                                      <p:cBhvr>
                                        <p:cTn id="9" dur="600" fill="hold"/>
                                        <p:tgtEl>
                                          <p:spTgt spid="19"/>
                                        </p:tgtEl>
                                        <p:attrNameLst>
                                          <p:attrName>ppt_x</p:attrName>
                                          <p:attrName>ppt_y</p:attrName>
                                        </p:attrNameLst>
                                      </p:cBhvr>
                                      <p:rCtr x="-13"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9E8E2-B75B-1DA5-4853-4864B1617357}"/>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E21431EB-A6F0-DED0-7828-16FC70A1B670}"/>
              </a:ext>
            </a:extLst>
          </p:cNvPr>
          <p:cNvSpPr>
            <a:spLocks noGrp="1"/>
          </p:cNvSpPr>
          <p:nvPr>
            <p:ph type="body" sz="quarter" idx="10"/>
          </p:nvPr>
        </p:nvSpPr>
        <p:spPr>
          <a:xfrm>
            <a:off x="425038" y="1051130"/>
            <a:ext cx="11416450" cy="276999"/>
          </a:xfrm>
        </p:spPr>
        <p:txBody>
          <a:bodyPr/>
          <a:lstStyle/>
          <a:p>
            <a:r>
              <a:rPr lang="en-US" sz="1200" dirty="0"/>
              <a:t>Leverage AWS chips to run workloads sustainably</a:t>
            </a:r>
          </a:p>
        </p:txBody>
      </p:sp>
      <p:sp>
        <p:nvSpPr>
          <p:cNvPr id="6" name="Title 5">
            <a:extLst>
              <a:ext uri="{FF2B5EF4-FFF2-40B4-BE49-F238E27FC236}">
                <a16:creationId xmlns:a16="http://schemas.microsoft.com/office/drawing/2014/main" id="{2F2897EA-715A-8C9B-FB0B-02C28106BFD7}"/>
              </a:ext>
            </a:extLst>
          </p:cNvPr>
          <p:cNvSpPr>
            <a:spLocks noGrp="1"/>
          </p:cNvSpPr>
          <p:nvPr>
            <p:ph type="title"/>
          </p:nvPr>
        </p:nvSpPr>
        <p:spPr/>
        <p:txBody>
          <a:bodyPr/>
          <a:lstStyle/>
          <a:p>
            <a:r>
              <a:rPr lang="en-US" dirty="0"/>
              <a:t>Accelerate cloud optimization with AWS silicon</a:t>
            </a:r>
          </a:p>
        </p:txBody>
      </p:sp>
      <p:sp>
        <p:nvSpPr>
          <p:cNvPr id="12" name="Content Placeholder 2">
            <a:extLst>
              <a:ext uri="{FF2B5EF4-FFF2-40B4-BE49-F238E27FC236}">
                <a16:creationId xmlns:a16="http://schemas.microsoft.com/office/drawing/2014/main" id="{8582BDC6-7F34-4809-85D0-88E33DEC63C9}"/>
              </a:ext>
            </a:extLst>
          </p:cNvPr>
          <p:cNvSpPr txBox="1">
            <a:spLocks/>
          </p:cNvSpPr>
          <p:nvPr/>
        </p:nvSpPr>
        <p:spPr>
          <a:xfrm>
            <a:off x="800612" y="2352107"/>
            <a:ext cx="6035040" cy="1277273"/>
          </a:xfrm>
          <a:prstGeom prst="rect">
            <a:avLst/>
          </a:prstGeom>
        </p:spPr>
        <p:txBody>
          <a:bodyPr vert="horz" wrap="square" lIns="76200" tIns="38100" rIns="76200" bIns="38100" rtlCol="0" anchor="t" anchorCtr="0">
            <a:spAutoFit/>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defTabSz="609576">
              <a:spcBef>
                <a:spcPts val="0"/>
              </a:spcBef>
              <a:defRPr/>
            </a:pPr>
            <a:r>
              <a:rPr lang="en-US" altLang="en-US" sz="2400" b="1" dirty="0">
                <a:solidFill>
                  <a:schemeClr val="accent1"/>
                </a:solidFill>
                <a:latin typeface="+mn-lt"/>
              </a:rPr>
              <a:t>AWS Graviton</a:t>
            </a:r>
            <a:endParaRPr lang="en-US" altLang="en-US" sz="2400" dirty="0">
              <a:solidFill>
                <a:schemeClr val="accent1"/>
              </a:solidFill>
              <a:latin typeface="+mn-lt"/>
            </a:endParaRPr>
          </a:p>
          <a:p>
            <a:pPr lvl="0" defTabSz="609576">
              <a:spcBef>
                <a:spcPts val="0"/>
              </a:spcBef>
              <a:defRPr/>
            </a:pPr>
            <a:r>
              <a:rPr lang="en-US" altLang="en-US" sz="1800" dirty="0">
                <a:solidFill>
                  <a:srgbClr val="FFFFFF"/>
                </a:solidFill>
                <a:latin typeface="+mn-lt"/>
              </a:rPr>
              <a:t>AWS Graviton-based Elastic Compute Cloud instances use up to </a:t>
            </a:r>
            <a:r>
              <a:rPr lang="en-US" altLang="en-US" sz="1800" b="1" dirty="0">
                <a:solidFill>
                  <a:schemeClr val="accent1"/>
                </a:solidFill>
                <a:latin typeface="+mn-lt"/>
              </a:rPr>
              <a:t>60% less energy </a:t>
            </a:r>
            <a:r>
              <a:rPr lang="en-US" altLang="en-US" sz="1800" dirty="0">
                <a:solidFill>
                  <a:srgbClr val="FFFFFF"/>
                </a:solidFill>
                <a:latin typeface="+mn-lt"/>
              </a:rPr>
              <a:t>than comparable Amazon EC2 instances</a:t>
            </a:r>
            <a:endParaRPr kumimoji="0" lang="en-US" altLang="en-US" sz="1800" b="0" i="0" u="none" strike="noStrike" kern="1200" cap="none" spc="0" normalizeH="0" baseline="0" noProof="0" dirty="0">
              <a:ln>
                <a:noFill/>
              </a:ln>
              <a:solidFill>
                <a:srgbClr val="FFFFFF"/>
              </a:solidFill>
              <a:effectLst/>
              <a:uLnTx/>
              <a:uFillTx/>
              <a:latin typeface="+mn-lt"/>
            </a:endParaRPr>
          </a:p>
        </p:txBody>
      </p:sp>
      <p:sp>
        <p:nvSpPr>
          <p:cNvPr id="8" name="Content Placeholder 2">
            <a:extLst>
              <a:ext uri="{FF2B5EF4-FFF2-40B4-BE49-F238E27FC236}">
                <a16:creationId xmlns:a16="http://schemas.microsoft.com/office/drawing/2014/main" id="{F39BCE99-A2AB-014B-8A4A-7E17D0D7C57B}"/>
              </a:ext>
            </a:extLst>
          </p:cNvPr>
          <p:cNvSpPr txBox="1">
            <a:spLocks/>
          </p:cNvSpPr>
          <p:nvPr/>
        </p:nvSpPr>
        <p:spPr>
          <a:xfrm>
            <a:off x="733425" y="4458414"/>
            <a:ext cx="6035040" cy="1277273"/>
          </a:xfrm>
          <a:prstGeom prst="rect">
            <a:avLst/>
          </a:prstGeom>
        </p:spPr>
        <p:txBody>
          <a:bodyPr vert="horz" wrap="square" lIns="76200" tIns="38100" rIns="76200" bIns="38100" rtlCol="0" anchor="t" anchorCtr="0">
            <a:spAutoFit/>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defTabSz="609576">
              <a:spcBef>
                <a:spcPts val="0"/>
              </a:spcBef>
              <a:defRPr/>
            </a:pPr>
            <a:r>
              <a:rPr lang="en-US" altLang="en-US" sz="2400" b="1" dirty="0">
                <a:solidFill>
                  <a:schemeClr val="accent1"/>
                </a:solidFill>
                <a:latin typeface="+mn-lt"/>
              </a:rPr>
              <a:t>AWS </a:t>
            </a:r>
            <a:r>
              <a:rPr lang="en-US" altLang="en-US" sz="2400" b="1" dirty="0" err="1">
                <a:solidFill>
                  <a:schemeClr val="accent1"/>
                </a:solidFill>
                <a:latin typeface="+mn-lt"/>
              </a:rPr>
              <a:t>Inferentia</a:t>
            </a:r>
            <a:endParaRPr lang="en-US" sz="2400" b="1" dirty="0">
              <a:solidFill>
                <a:schemeClr val="accent1"/>
              </a:solidFill>
              <a:latin typeface="+mn-lt"/>
            </a:endParaRPr>
          </a:p>
          <a:p>
            <a:pPr lvl="0">
              <a:spcBef>
                <a:spcPts val="0"/>
              </a:spcBef>
              <a:defRPr/>
            </a:pPr>
            <a:r>
              <a:rPr lang="en-US" sz="1800" dirty="0">
                <a:latin typeface="+mn-lt"/>
              </a:rPr>
              <a:t>AWS </a:t>
            </a:r>
            <a:r>
              <a:rPr lang="en-US" sz="1800" dirty="0" err="1">
                <a:latin typeface="+mn-lt"/>
              </a:rPr>
              <a:t>Inferentia</a:t>
            </a:r>
            <a:r>
              <a:rPr lang="en-US" sz="1800" dirty="0">
                <a:latin typeface="+mn-lt"/>
              </a:rPr>
              <a:t> chips are designed to deliver high performance at the lowest cost in Amazon EC2 for deep learning and generative AI inference applications</a:t>
            </a:r>
          </a:p>
        </p:txBody>
      </p:sp>
      <p:pic>
        <p:nvPicPr>
          <p:cNvPr id="18" name="Picture 17">
            <a:extLst>
              <a:ext uri="{FF2B5EF4-FFF2-40B4-BE49-F238E27FC236}">
                <a16:creationId xmlns:a16="http://schemas.microsoft.com/office/drawing/2014/main" id="{F02AB254-985F-49C5-94C7-E0A6A86C0547}"/>
              </a:ext>
            </a:extLst>
          </p:cNvPr>
          <p:cNvPicPr>
            <a:picLocks noChangeAspect="1"/>
          </p:cNvPicPr>
          <p:nvPr/>
        </p:nvPicPr>
        <p:blipFill>
          <a:blip r:embed="rId3"/>
          <a:stretch>
            <a:fillRect/>
          </a:stretch>
        </p:blipFill>
        <p:spPr>
          <a:xfrm>
            <a:off x="10747123" y="6331697"/>
            <a:ext cx="1444877" cy="341406"/>
          </a:xfrm>
          <a:prstGeom prst="rect">
            <a:avLst/>
          </a:prstGeom>
        </p:spPr>
      </p:pic>
      <p:sp>
        <p:nvSpPr>
          <p:cNvPr id="2" name="Rectangle: Rounded Corners 1">
            <a:extLst>
              <a:ext uri="{FF2B5EF4-FFF2-40B4-BE49-F238E27FC236}">
                <a16:creationId xmlns:a16="http://schemas.microsoft.com/office/drawing/2014/main" id="{41B136A9-EA98-5D95-95B3-B7E11526F514}"/>
              </a:ext>
            </a:extLst>
          </p:cNvPr>
          <p:cNvSpPr/>
          <p:nvPr/>
        </p:nvSpPr>
        <p:spPr>
          <a:xfrm>
            <a:off x="-1215033" y="1517884"/>
            <a:ext cx="8273057" cy="6140216"/>
          </a:xfrm>
          <a:prstGeom prst="roundRect">
            <a:avLst>
              <a:gd name="adj" fmla="val 1861"/>
            </a:avLst>
          </a:prstGeom>
          <a:noFill/>
          <a:ln w="19050">
            <a:gradFill flip="none" rotWithShape="1">
              <a:gsLst>
                <a:gs pos="57900">
                  <a:schemeClr val="accent1"/>
                </a:gs>
                <a:gs pos="17000">
                  <a:schemeClr val="accent3"/>
                </a:gs>
                <a:gs pos="100000">
                  <a:srgbClr val="00A580"/>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Amazon Ember Display"/>
            </a:endParaRPr>
          </a:p>
        </p:txBody>
      </p:sp>
      <p:sp>
        <p:nvSpPr>
          <p:cNvPr id="3" name="Rectangle 2">
            <a:extLst>
              <a:ext uri="{FF2B5EF4-FFF2-40B4-BE49-F238E27FC236}">
                <a16:creationId xmlns:a16="http://schemas.microsoft.com/office/drawing/2014/main" id="{2ED3FDD9-1A36-FEBC-5ACB-CEE24AFBF1E6}"/>
              </a:ext>
            </a:extLst>
          </p:cNvPr>
          <p:cNvSpPr/>
          <p:nvPr/>
        </p:nvSpPr>
        <p:spPr>
          <a:xfrm>
            <a:off x="0" y="0"/>
            <a:ext cx="80304" cy="6858000"/>
          </a:xfrm>
          <a:prstGeom prst="rect">
            <a:avLst/>
          </a:prstGeom>
          <a:gradFill flip="none" rotWithShape="1">
            <a:gsLst>
              <a:gs pos="0">
                <a:schemeClr val="accent6"/>
              </a:gs>
              <a:gs pos="40000">
                <a:schemeClr val="accent1"/>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Display"/>
              <a:ea typeface="+mn-ea"/>
              <a:cs typeface="+mn-cs"/>
            </a:endParaRPr>
          </a:p>
        </p:txBody>
      </p:sp>
      <p:cxnSp>
        <p:nvCxnSpPr>
          <p:cNvPr id="5" name="Straight Connector 4">
            <a:extLst>
              <a:ext uri="{FF2B5EF4-FFF2-40B4-BE49-F238E27FC236}">
                <a16:creationId xmlns:a16="http://schemas.microsoft.com/office/drawing/2014/main" id="{8C4CDC57-B077-A587-4506-683E6D53FB8F}"/>
              </a:ext>
            </a:extLst>
          </p:cNvPr>
          <p:cNvCxnSpPr/>
          <p:nvPr/>
        </p:nvCxnSpPr>
        <p:spPr>
          <a:xfrm>
            <a:off x="852636" y="4077617"/>
            <a:ext cx="566737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675D2AD-D99A-9469-04F3-4CE9336379D2}"/>
              </a:ext>
            </a:extLst>
          </p:cNvPr>
          <p:cNvGrpSpPr/>
          <p:nvPr/>
        </p:nvGrpSpPr>
        <p:grpSpPr>
          <a:xfrm>
            <a:off x="6771387" y="606759"/>
            <a:ext cx="6148847" cy="5895641"/>
            <a:chOff x="8326169" y="1348206"/>
            <a:chExt cx="5100365" cy="4890335"/>
          </a:xfrm>
        </p:grpSpPr>
        <p:pic>
          <p:nvPicPr>
            <p:cNvPr id="4" name="Picture 3">
              <a:extLst>
                <a:ext uri="{FF2B5EF4-FFF2-40B4-BE49-F238E27FC236}">
                  <a16:creationId xmlns:a16="http://schemas.microsoft.com/office/drawing/2014/main" id="{896C9A5E-F3FD-48CF-A34D-23739525A4E5}"/>
                </a:ext>
              </a:extLst>
            </p:cNvPr>
            <p:cNvPicPr>
              <a:picLocks noChangeAspect="1"/>
            </p:cNvPicPr>
            <p:nvPr/>
          </p:nvPicPr>
          <p:blipFill>
            <a:blip r:embed="rId4"/>
            <a:stretch>
              <a:fillRect/>
            </a:stretch>
          </p:blipFill>
          <p:spPr>
            <a:xfrm>
              <a:off x="8709916" y="1348206"/>
              <a:ext cx="4399702" cy="2517607"/>
            </a:xfrm>
            <a:prstGeom prst="rect">
              <a:avLst/>
            </a:prstGeom>
          </p:spPr>
        </p:pic>
        <p:pic>
          <p:nvPicPr>
            <p:cNvPr id="10" name="Picture 9">
              <a:extLst>
                <a:ext uri="{FF2B5EF4-FFF2-40B4-BE49-F238E27FC236}">
                  <a16:creationId xmlns:a16="http://schemas.microsoft.com/office/drawing/2014/main" id="{DE3ADC10-1DBB-45B7-ACF2-8E4D66BD480A}"/>
                </a:ext>
              </a:extLst>
            </p:cNvPr>
            <p:cNvPicPr>
              <a:picLocks noChangeAspect="1"/>
            </p:cNvPicPr>
            <p:nvPr/>
          </p:nvPicPr>
          <p:blipFill>
            <a:blip r:embed="rId5"/>
            <a:stretch>
              <a:fillRect/>
            </a:stretch>
          </p:blipFill>
          <p:spPr>
            <a:xfrm>
              <a:off x="9161413" y="2401638"/>
              <a:ext cx="4265121" cy="2517606"/>
            </a:xfrm>
            <a:prstGeom prst="rect">
              <a:avLst/>
            </a:prstGeom>
          </p:spPr>
        </p:pic>
        <p:pic>
          <p:nvPicPr>
            <p:cNvPr id="11" name="Picture 10">
              <a:extLst>
                <a:ext uri="{FF2B5EF4-FFF2-40B4-BE49-F238E27FC236}">
                  <a16:creationId xmlns:a16="http://schemas.microsoft.com/office/drawing/2014/main" id="{D7BC462B-BCBC-48C0-878E-36AD089582E0}"/>
                </a:ext>
              </a:extLst>
            </p:cNvPr>
            <p:cNvPicPr>
              <a:picLocks noChangeAspect="1"/>
            </p:cNvPicPr>
            <p:nvPr/>
          </p:nvPicPr>
          <p:blipFill>
            <a:blip r:embed="rId6"/>
            <a:stretch>
              <a:fillRect/>
            </a:stretch>
          </p:blipFill>
          <p:spPr>
            <a:xfrm>
              <a:off x="8326169" y="3660441"/>
              <a:ext cx="4392545" cy="2578100"/>
            </a:xfrm>
            <a:prstGeom prst="rect">
              <a:avLst/>
            </a:prstGeom>
          </p:spPr>
        </p:pic>
      </p:grpSp>
    </p:spTree>
    <p:extLst>
      <p:ext uri="{BB962C8B-B14F-4D97-AF65-F5344CB8AC3E}">
        <p14:creationId xmlns:p14="http://schemas.microsoft.com/office/powerpoint/2010/main" val="21122738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D8BB-604D-87CC-15C6-2BF7BB11303C}"/>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9D1683C5-8629-DECD-6352-BD5690D1EAE0}"/>
              </a:ext>
            </a:extLst>
          </p:cNvPr>
          <p:cNvSpPr/>
          <p:nvPr/>
        </p:nvSpPr>
        <p:spPr>
          <a:xfrm>
            <a:off x="-4388295" y="-5854557"/>
            <a:ext cx="85126" cy="85823"/>
          </a:xfrm>
          <a:custGeom>
            <a:avLst/>
            <a:gdLst/>
            <a:ahLst/>
            <a:cxnLst/>
            <a:rect l="l" t="t" r="r" b="b"/>
            <a:pathLst>
              <a:path w="85126" h="85823"/>
            </a:pathLst>
          </a:custGeom>
          <a:noFill/>
          <a:ln w="44450" cap="flat">
            <a:solidFill>
              <a:srgbClr val="232F3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mazon Ember Display"/>
              <a:ea typeface="+mn-ea"/>
              <a:cs typeface="+mn-cs"/>
            </a:endParaRPr>
          </a:p>
        </p:txBody>
      </p:sp>
      <p:sp>
        <p:nvSpPr>
          <p:cNvPr id="54" name="Freeform 53">
            <a:extLst>
              <a:ext uri="{FF2B5EF4-FFF2-40B4-BE49-F238E27FC236}">
                <a16:creationId xmlns:a16="http://schemas.microsoft.com/office/drawing/2014/main" id="{03662FF1-722D-7B71-F148-2B41384BD289}"/>
              </a:ext>
            </a:extLst>
          </p:cNvPr>
          <p:cNvSpPr/>
          <p:nvPr/>
        </p:nvSpPr>
        <p:spPr>
          <a:xfrm>
            <a:off x="2610454" y="-4951535"/>
            <a:ext cx="11929" cy="12073"/>
          </a:xfrm>
          <a:custGeom>
            <a:avLst/>
            <a:gdLst/>
            <a:ahLst/>
            <a:cxnLst/>
            <a:rect l="l" t="t" r="r" b="b"/>
            <a:pathLst>
              <a:path w="11929" h="12073"/>
            </a:pathLst>
          </a:custGeom>
          <a:noFill/>
          <a:ln w="17786" cap="flat">
            <a:solidFill>
              <a:schemeClr val="accent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mazon Ember Display"/>
              <a:ea typeface="+mn-ea"/>
              <a:cs typeface="+mn-cs"/>
            </a:endParaRPr>
          </a:p>
        </p:txBody>
      </p:sp>
      <p:sp>
        <p:nvSpPr>
          <p:cNvPr id="126" name="Slide Number Placeholder 10">
            <a:extLst>
              <a:ext uri="{FF2B5EF4-FFF2-40B4-BE49-F238E27FC236}">
                <a16:creationId xmlns:a16="http://schemas.microsoft.com/office/drawing/2014/main" id="{3AD62E57-4B24-3E04-3706-171F5D8FE9DE}"/>
              </a:ext>
            </a:extLst>
          </p:cNvPr>
          <p:cNvSpPr txBox="1">
            <a:spLocks/>
          </p:cNvSpPr>
          <p:nvPr/>
        </p:nvSpPr>
        <p:spPr>
          <a:xfrm>
            <a:off x="8929200" y="62895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34CDD4-D76F-4459-B025-0310E913C243}" type="slidenum">
              <a:rPr kumimoji="0" lang="en-US" sz="900" b="0" i="0" u="none" strike="noStrike" kern="1200" cap="none" spc="0" normalizeH="0" baseline="0" noProof="0">
                <a:ln>
                  <a:noFill/>
                </a:ln>
                <a:solidFill>
                  <a:srgbClr val="000000"/>
                </a:solidFill>
                <a:effectLst/>
                <a:uLnTx/>
                <a:uFillTx/>
                <a:latin typeface="Amazon Ember Displ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solidFill>
              <a:effectLst/>
              <a:uLnTx/>
              <a:uFillTx/>
              <a:latin typeface="Amazon Ember Display"/>
              <a:ea typeface="+mn-ea"/>
              <a:cs typeface="+mn-cs"/>
            </a:endParaRPr>
          </a:p>
        </p:txBody>
      </p:sp>
      <p:pic>
        <p:nvPicPr>
          <p:cNvPr id="55" name="Picture 54">
            <a:extLst>
              <a:ext uri="{FF2B5EF4-FFF2-40B4-BE49-F238E27FC236}">
                <a16:creationId xmlns:a16="http://schemas.microsoft.com/office/drawing/2014/main" id="{284998A9-8020-EF5E-FA8D-ED1AE0674354}"/>
              </a:ext>
            </a:extLst>
          </p:cNvPr>
          <p:cNvPicPr>
            <a:picLocks noChangeAspect="1"/>
          </p:cNvPicPr>
          <p:nvPr/>
        </p:nvPicPr>
        <p:blipFill>
          <a:blip r:embed="rId3"/>
          <a:stretch>
            <a:fillRect/>
          </a:stretch>
        </p:blipFill>
        <p:spPr>
          <a:xfrm>
            <a:off x="609600" y="1902106"/>
            <a:ext cx="2807970" cy="4041494"/>
          </a:xfrm>
          <a:prstGeom prst="rect">
            <a:avLst/>
          </a:prstGeom>
        </p:spPr>
      </p:pic>
      <p:sp>
        <p:nvSpPr>
          <p:cNvPr id="72" name="Title 4">
            <a:extLst>
              <a:ext uri="{FF2B5EF4-FFF2-40B4-BE49-F238E27FC236}">
                <a16:creationId xmlns:a16="http://schemas.microsoft.com/office/drawing/2014/main" id="{6FFECEF9-31A2-7A3E-0543-29FBE02B17F0}"/>
              </a:ext>
            </a:extLst>
          </p:cNvPr>
          <p:cNvSpPr>
            <a:spLocks noGrp="1"/>
          </p:cNvSpPr>
          <p:nvPr>
            <p:ph type="title"/>
          </p:nvPr>
        </p:nvSpPr>
        <p:spPr>
          <a:xfrm>
            <a:off x="609600" y="914400"/>
            <a:ext cx="10972800" cy="1089529"/>
          </a:xfrm>
        </p:spPr>
        <p:txBody>
          <a:bodyPr/>
          <a:lstStyle/>
          <a:p>
            <a:r>
              <a:rPr lang="en-US" sz="2400" dirty="0"/>
              <a:t>“The energy sector is at the heart of one of the </a:t>
            </a:r>
            <a:br>
              <a:rPr lang="en-US" sz="2400" dirty="0"/>
            </a:br>
            <a:r>
              <a:rPr lang="en-US" sz="2400" dirty="0"/>
              <a:t>most important technological revolutions today. “</a:t>
            </a:r>
            <a:br>
              <a:rPr lang="en-US" sz="2400" dirty="0"/>
            </a:br>
            <a:endParaRPr lang="en-US" sz="2400" dirty="0"/>
          </a:p>
        </p:txBody>
      </p:sp>
      <p:sp>
        <p:nvSpPr>
          <p:cNvPr id="77" name="TextBox 76">
            <a:extLst>
              <a:ext uri="{FF2B5EF4-FFF2-40B4-BE49-F238E27FC236}">
                <a16:creationId xmlns:a16="http://schemas.microsoft.com/office/drawing/2014/main" id="{8ED171DC-DE79-706A-02A9-29AFB8304FFE}"/>
              </a:ext>
            </a:extLst>
          </p:cNvPr>
          <p:cNvSpPr txBox="1"/>
          <p:nvPr/>
        </p:nvSpPr>
        <p:spPr>
          <a:xfrm>
            <a:off x="4037076" y="2003929"/>
            <a:ext cx="6990588" cy="493981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b="1" dirty="0"/>
              <a:t>Global data-centre electricity use will more than double</a:t>
            </a:r>
            <a:r>
              <a:rPr lang="en-GB" dirty="0"/>
              <a:t> from 415 TWh (2024) to 945-1200 TWh (2030)</a:t>
            </a:r>
          </a:p>
          <a:p>
            <a:pPr lvl="1">
              <a:spcAft>
                <a:spcPts val="600"/>
              </a:spcAft>
            </a:pPr>
            <a:endParaRPr lang="en-GB" dirty="0"/>
          </a:p>
          <a:p>
            <a:pPr marL="285750" indent="-285750">
              <a:spcAft>
                <a:spcPts val="600"/>
              </a:spcAft>
              <a:buFont typeface="Arial" panose="020B0604020202020204" pitchFamily="34" charset="0"/>
              <a:buChar char="•"/>
            </a:pPr>
            <a:r>
              <a:rPr lang="en-GB" b="1" dirty="0"/>
              <a:t>AI workloads drive ~50% of incremental data-centre demand; </a:t>
            </a:r>
            <a:r>
              <a:rPr lang="en-GB" dirty="0"/>
              <a:t>AI clusters consume 10–20× more power per rack than traditional servers.</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b="1" dirty="0"/>
              <a:t>AI could unlock 175 GW </a:t>
            </a:r>
            <a:r>
              <a:rPr lang="en-GB" dirty="0"/>
              <a:t>of additional transmission capacity via optimisation — without building new lines and can reduce total </a:t>
            </a:r>
            <a:r>
              <a:rPr lang="en-GB" b="1" dirty="0"/>
              <a:t>energy-sector CO₂ emissions by 3–5%</a:t>
            </a:r>
          </a:p>
          <a:p>
            <a:pPr>
              <a:spcAft>
                <a:spcPts val="600"/>
              </a:spcAft>
            </a:pPr>
            <a:endParaRPr lang="en-GB" b="1" dirty="0"/>
          </a:p>
          <a:p>
            <a:pPr>
              <a:spcAft>
                <a:spcPts val="600"/>
              </a:spcAft>
            </a:pPr>
            <a:r>
              <a:rPr lang="en-GB" sz="2000" i="1" dirty="0"/>
              <a:t>AI-driven optimization can save 3x more energy than it uses. </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b="1" dirty="0"/>
          </a:p>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199712632"/>
      </p:ext>
    </p:extLst>
  </p:cSld>
  <p:clrMapOvr>
    <a:masterClrMapping/>
  </p:clrMapOvr>
  <p:transition>
    <p:fade/>
  </p:transition>
</p:sld>
</file>

<file path=ppt/theme/theme1.xml><?xml version="1.0" encoding="utf-8"?>
<a:theme xmlns:a="http://schemas.openxmlformats.org/drawingml/2006/main" name="AWS re:Invent">
  <a:themeElements>
    <a:clrScheme name="Custom 29">
      <a:dk1>
        <a:srgbClr val="000000"/>
      </a:dk1>
      <a:lt1>
        <a:srgbClr val="FFFFFF"/>
      </a:lt1>
      <a:dk2>
        <a:srgbClr val="09051B"/>
      </a:dk2>
      <a:lt2>
        <a:srgbClr val="F2F4F4"/>
      </a:lt2>
      <a:accent1>
        <a:srgbClr val="0EEDAF"/>
      </a:accent1>
      <a:accent2>
        <a:srgbClr val="F2FF85"/>
      </a:accent2>
      <a:accent3>
        <a:srgbClr val="FF706E"/>
      </a:accent3>
      <a:accent4>
        <a:srgbClr val="FF00F7"/>
      </a:accent4>
      <a:accent5>
        <a:srgbClr val="BC007A"/>
      </a:accent5>
      <a:accent6>
        <a:srgbClr val="2C0152"/>
      </a:accent6>
      <a:hlink>
        <a:srgbClr val="2E77FA"/>
      </a:hlink>
      <a:folHlink>
        <a:srgbClr val="2E77FA"/>
      </a:folHlink>
    </a:clrScheme>
    <a:fontScheme name="Ember Display all the way">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ctr">
          <a:defRPr dirty="0" err="1" smtClean="0"/>
        </a:defPPr>
      </a:lstStyle>
    </a:txDef>
  </a:objectDefaults>
  <a:extraClrSchemeLst/>
  <a:custClrLst>
    <a:custClr name="Yellow-Orange">
      <a:srgbClr val="FF901E"/>
    </a:custClr>
    <a:custClr name="Bright Red">
      <a:srgbClr val="FF316E"/>
    </a:custClr>
    <a:custClr name="Plum">
      <a:srgbClr val="480046"/>
    </a:custClr>
    <a:custClr name="Blue">
      <a:srgbClr val="0019C8"/>
    </a:custClr>
    <a:custClr name="Sky Blue (hyperlink)">
      <a:srgbClr val="0061FF"/>
    </a:custClr>
  </a:custClrLst>
  <a:extLst>
    <a:ext uri="{05A4C25C-085E-4340-85A3-A5531E510DB2}">
      <thm15:themeFamily xmlns:thm15="http://schemas.microsoft.com/office/thememl/2012/main" name="Presentation8" id="{C1C046C8-FEEB-F544-8F0D-279D91C77DC6}" vid="{7507A532-FAD7-8D4B-8C53-D4B285E4155D}"/>
    </a:ext>
  </a:extLst>
</a:theme>
</file>

<file path=ppt/theme/theme2.xml><?xml version="1.0" encoding="utf-8"?>
<a:theme xmlns:a="http://schemas.openxmlformats.org/drawingml/2006/main" name="Office Theme">
  <a:themeElements>
    <a:clrScheme name="One Brand 2022 Dark">
      <a:dk1>
        <a:srgbClr val="000000"/>
      </a:dk1>
      <a:lt1>
        <a:sysClr val="window" lastClr="FFFFFF"/>
      </a:lt1>
      <a:dk2>
        <a:srgbClr val="232F3E"/>
      </a:dk2>
      <a:lt2>
        <a:srgbClr val="F1F3F3"/>
      </a:lt2>
      <a:accent1>
        <a:srgbClr val="FF8500"/>
      </a:accent1>
      <a:accent2>
        <a:srgbClr val="7C59ED"/>
      </a:accent2>
      <a:accent3>
        <a:srgbClr val="38EF7D"/>
      </a:accent3>
      <a:accent4>
        <a:srgbClr val="F46DBA"/>
      </a:accent4>
      <a:accent5>
        <a:srgbClr val="9FFCEA"/>
      </a:accent5>
      <a:accent6>
        <a:srgbClr val="FBD8BF"/>
      </a:accent6>
      <a:hlink>
        <a:srgbClr val="41B1E8"/>
      </a:hlink>
      <a:folHlink>
        <a:srgbClr val="41B1E8"/>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quid Ink">
      <a:srgbClr val="232F3E"/>
    </a:custClr>
    <a:custClr name="Smile">
      <a:srgbClr val="FF9900"/>
    </a:custClr>
    <a:custClr name="Peach">
      <a:srgbClr val="FFAD97"/>
    </a:custClr>
    <a:custClr name="Rind">
      <a:srgbClr val="FBD8BF"/>
    </a:custClr>
    <a:custClr name="Lab">
      <a:srgbClr val="38EF7D"/>
    </a:custClr>
    <a:custClr name="Mist">
      <a:srgbClr val="9FFCEA"/>
    </a:custClr>
    <a:custClr name="Sea Blue">
      <a:srgbClr val="005276"/>
    </a:custClr>
    <a:custClr name="Aqua">
      <a:srgbClr val="007FAA"/>
    </a:custClr>
    <a:custClr name="Anchor">
      <a:srgbClr val="003181"/>
    </a:custClr>
    <a:custClr name="Sky">
      <a:srgbClr val="2074D5"/>
    </a:custClr>
    <a:custClr name="Cyan">
      <a:srgbClr val="7CE8F4"/>
    </a:custClr>
    <a:custClr name="Galaxy">
      <a:srgbClr val="330066"/>
    </a:custClr>
    <a:custClr name="Violet">
      <a:srgbClr val="7C5AED"/>
    </a:custClr>
    <a:custClr name="Cosmos">
      <a:srgbClr val="DF2A5D"/>
    </a:custClr>
    <a:custClr name="Magenta">
      <a:srgbClr val="F46EBB"/>
    </a:custClr>
    <a:custClr name="Dark Squid Ink">
      <a:srgbClr val="161E2D"/>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ne Brand 2022 Dark">
      <a:dk1>
        <a:srgbClr val="000000"/>
      </a:dk1>
      <a:lt1>
        <a:sysClr val="window" lastClr="FFFFFF"/>
      </a:lt1>
      <a:dk2>
        <a:srgbClr val="232F3E"/>
      </a:dk2>
      <a:lt2>
        <a:srgbClr val="F1F3F3"/>
      </a:lt2>
      <a:accent1>
        <a:srgbClr val="FF8500"/>
      </a:accent1>
      <a:accent2>
        <a:srgbClr val="7C59ED"/>
      </a:accent2>
      <a:accent3>
        <a:srgbClr val="38EF7D"/>
      </a:accent3>
      <a:accent4>
        <a:srgbClr val="F46DBA"/>
      </a:accent4>
      <a:accent5>
        <a:srgbClr val="9FFCEA"/>
      </a:accent5>
      <a:accent6>
        <a:srgbClr val="FBD8BF"/>
      </a:accent6>
      <a:hlink>
        <a:srgbClr val="41B1E8"/>
      </a:hlink>
      <a:folHlink>
        <a:srgbClr val="41B1E8"/>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quid Ink">
      <a:srgbClr val="232F3E"/>
    </a:custClr>
    <a:custClr name="Smile">
      <a:srgbClr val="FF9900"/>
    </a:custClr>
    <a:custClr name="Peach">
      <a:srgbClr val="FFAD97"/>
    </a:custClr>
    <a:custClr name="Rind">
      <a:srgbClr val="FBD8BF"/>
    </a:custClr>
    <a:custClr name="Lab">
      <a:srgbClr val="38EF7D"/>
    </a:custClr>
    <a:custClr name="Mist">
      <a:srgbClr val="9FFCEA"/>
    </a:custClr>
    <a:custClr name="Sea Blue">
      <a:srgbClr val="005276"/>
    </a:custClr>
    <a:custClr name="Aqua">
      <a:srgbClr val="007FAA"/>
    </a:custClr>
    <a:custClr name="Anchor">
      <a:srgbClr val="003181"/>
    </a:custClr>
    <a:custClr name="Sky">
      <a:srgbClr val="2074D5"/>
    </a:custClr>
    <a:custClr name="Cyan">
      <a:srgbClr val="7CE8F4"/>
    </a:custClr>
    <a:custClr name="Galaxy">
      <a:srgbClr val="330066"/>
    </a:custClr>
    <a:custClr name="Violet">
      <a:srgbClr val="7C5AED"/>
    </a:custClr>
    <a:custClr name="Cosmos">
      <a:srgbClr val="DF2A5D"/>
    </a:custClr>
    <a:custClr name="Magenta">
      <a:srgbClr val="F46EBB"/>
    </a:custClr>
    <a:custClr name="Dark Squid Ink">
      <a:srgbClr val="161E2D"/>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9">
    <a:dk1>
      <a:srgbClr val="000000"/>
    </a:dk1>
    <a:lt1>
      <a:srgbClr val="FFFFFF"/>
    </a:lt1>
    <a:dk2>
      <a:srgbClr val="09051B"/>
    </a:dk2>
    <a:lt2>
      <a:srgbClr val="F2F4F4"/>
    </a:lt2>
    <a:accent1>
      <a:srgbClr val="0EEDAF"/>
    </a:accent1>
    <a:accent2>
      <a:srgbClr val="F2FF85"/>
    </a:accent2>
    <a:accent3>
      <a:srgbClr val="FF706E"/>
    </a:accent3>
    <a:accent4>
      <a:srgbClr val="FF00F7"/>
    </a:accent4>
    <a:accent5>
      <a:srgbClr val="BC007A"/>
    </a:accent5>
    <a:accent6>
      <a:srgbClr val="2C0152"/>
    </a:accent6>
    <a:hlink>
      <a:srgbClr val="2E77FA"/>
    </a:hlink>
    <a:folHlink>
      <a:srgbClr val="2E77FA"/>
    </a:folHlink>
  </a:clrScheme>
  <a:fontScheme name="Ember Display all the way">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Service FCD Dark Template_v4.0</Template>
  <TotalTime>25908</TotalTime>
  <Words>1006</Words>
  <Application>Microsoft Office PowerPoint</Application>
  <PresentationFormat>Widescreen</PresentationFormat>
  <Paragraphs>68</Paragraphs>
  <Slides>5</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vt:i4>
      </vt:variant>
    </vt:vector>
  </HeadingPairs>
  <TitlesOfParts>
    <vt:vector size="15" baseType="lpstr">
      <vt:lpstr>Amazon Ember Display</vt:lpstr>
      <vt:lpstr>Calibri</vt:lpstr>
      <vt:lpstr>Arial</vt:lpstr>
      <vt:lpstr>Wingdings</vt:lpstr>
      <vt:lpstr>Amazon Ember Mono</vt:lpstr>
      <vt:lpstr>Symbol</vt:lpstr>
      <vt:lpstr>Amazon Ember</vt:lpstr>
      <vt:lpstr>Ember Modern Display Standard</vt:lpstr>
      <vt:lpstr>Times New Roman</vt:lpstr>
      <vt:lpstr>AWS re:Invent</vt:lpstr>
      <vt:lpstr>Cloud infrastructure designed for a sustainable future</vt:lpstr>
      <vt:lpstr>Presentazione standard di PowerPoint</vt:lpstr>
      <vt:lpstr>New AWS data center design</vt:lpstr>
      <vt:lpstr>Accelerate cloud optimization with AWS silicon</vt:lpstr>
      <vt:lpstr>“The energy sector is at the heart of one of the  most important technological revolutions today.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template includes</dc:title>
  <dc:creator>LeVan, Michelle</dc:creator>
  <cp:lastModifiedBy>Paolo D'Ermo</cp:lastModifiedBy>
  <cp:revision>420</cp:revision>
  <dcterms:created xsi:type="dcterms:W3CDTF">2024-08-06T14:58:26Z</dcterms:created>
  <dcterms:modified xsi:type="dcterms:W3CDTF">2025-12-10T08:35:04Z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e68092-05df-4271-8e3e-b2a4c82ba797_Enabled">
    <vt:lpwstr>true</vt:lpwstr>
  </property>
  <property fmtid="{D5CDD505-2E9C-101B-9397-08002B2CF9AE}" pid="3" name="MSIP_Label_19e68092-05df-4271-8e3e-b2a4c82ba797_SetDate">
    <vt:lpwstr>2025-07-24T19:24:57Z</vt:lpwstr>
  </property>
  <property fmtid="{D5CDD505-2E9C-101B-9397-08002B2CF9AE}" pid="4" name="MSIP_Label_19e68092-05df-4271-8e3e-b2a4c82ba797_Method">
    <vt:lpwstr>Standard</vt:lpwstr>
  </property>
  <property fmtid="{D5CDD505-2E9C-101B-9397-08002B2CF9AE}" pid="5" name="MSIP_Label_19e68092-05df-4271-8e3e-b2a4c82ba797_Name">
    <vt:lpwstr>Amazon Confidential</vt:lpwstr>
  </property>
  <property fmtid="{D5CDD505-2E9C-101B-9397-08002B2CF9AE}" pid="6" name="MSIP_Label_19e68092-05df-4271-8e3e-b2a4c82ba797_SiteId">
    <vt:lpwstr>5280104a-472d-4538-9ccf-1e1d0efe8b1b</vt:lpwstr>
  </property>
  <property fmtid="{D5CDD505-2E9C-101B-9397-08002B2CF9AE}" pid="7" name="MSIP_Label_19e68092-05df-4271-8e3e-b2a4c82ba797_ActionId">
    <vt:lpwstr>4e50050c-3104-4a76-aff4-3f79923733ed</vt:lpwstr>
  </property>
  <property fmtid="{D5CDD505-2E9C-101B-9397-08002B2CF9AE}" pid="8" name="MSIP_Label_19e68092-05df-4271-8e3e-b2a4c82ba797_ContentBits">
    <vt:lpwstr>0</vt:lpwstr>
  </property>
  <property fmtid="{D5CDD505-2E9C-101B-9397-08002B2CF9AE}" pid="9" name="MSIP_Label_19e68092-05df-4271-8e3e-b2a4c82ba797_Tag">
    <vt:lpwstr>50, 3, 0, 1</vt:lpwstr>
  </property>
</Properties>
</file>